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3" r:id="rId3"/>
    <p:sldMasterId id="2147483676" r:id="rId4"/>
  </p:sldMasterIdLst>
  <p:notesMasterIdLst>
    <p:notesMasterId r:id="rId25"/>
  </p:notesMasterIdLst>
  <p:handoutMasterIdLst>
    <p:handoutMasterId r:id="rId26"/>
  </p:handoutMasterIdLst>
  <p:sldIdLst>
    <p:sldId id="256" r:id="rId5"/>
    <p:sldId id="304" r:id="rId6"/>
    <p:sldId id="309" r:id="rId7"/>
    <p:sldId id="325" r:id="rId8"/>
    <p:sldId id="308" r:id="rId9"/>
    <p:sldId id="328" r:id="rId10"/>
    <p:sldId id="314" r:id="rId11"/>
    <p:sldId id="315" r:id="rId12"/>
    <p:sldId id="316" r:id="rId13"/>
    <p:sldId id="318" r:id="rId14"/>
    <p:sldId id="330" r:id="rId15"/>
    <p:sldId id="332" r:id="rId16"/>
    <p:sldId id="331" r:id="rId17"/>
    <p:sldId id="335" r:id="rId18"/>
    <p:sldId id="339" r:id="rId19"/>
    <p:sldId id="340" r:id="rId20"/>
    <p:sldId id="341" r:id="rId21"/>
    <p:sldId id="337" r:id="rId22"/>
    <p:sldId id="342" r:id="rId23"/>
    <p:sldId id="338" r:id="rId2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D9D6"/>
    <a:srgbClr val="5AA1D8"/>
    <a:srgbClr val="BCEFEE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4" autoAdjust="0"/>
    <p:restoredTop sz="96498" autoAdjust="0"/>
  </p:normalViewPr>
  <p:slideViewPr>
    <p:cSldViewPr snapToGrid="0">
      <p:cViewPr varScale="1">
        <p:scale>
          <a:sx n="78" d="100"/>
          <a:sy n="78" d="100"/>
        </p:scale>
        <p:origin x="1579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1BA08-9D49-45AE-AB9F-41FB707FE192}" type="datetimeFigureOut">
              <a:rPr lang="fr-FR" smtClean="0"/>
              <a:pPr/>
              <a:t>28/04/2024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821AC-C6C7-4C5C-B37F-4E1318E7F4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8195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6211F-D4E1-490D-854E-B8D14DF14210}" type="datetimeFigureOut">
              <a:rPr lang="fr-FR" smtClean="0"/>
              <a:pPr/>
              <a:t>28/04/2024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7F6FF-BAE9-4096-9ED9-30A749D01CE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85065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Un schéma identique à l’existant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De la</a:t>
            </a:r>
            <a:r>
              <a:rPr lang="fr-FR" baseline="0" dirty="0"/>
              <a:t> première vers la terminale : choix de 2</a:t>
            </a:r>
          </a:p>
          <a:p>
            <a:r>
              <a:rPr lang="fr-FR" baseline="0" dirty="0"/>
              <a:t> enseignements sur 3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8" y="-15954"/>
            <a:ext cx="9195516" cy="68899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4" y="4986346"/>
            <a:ext cx="1113803" cy="15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3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0" y="0"/>
            <a:ext cx="9144000" cy="369888"/>
          </a:xfrm>
          <a:prstGeom prst="rect">
            <a:avLst/>
          </a:prstGeom>
          <a:solidFill>
            <a:srgbClr val="95BCE5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cap="all" dirty="0">
                <a:solidFill>
                  <a:prstClr val="white"/>
                </a:solidFill>
                <a:latin typeface="Arial Black" panose="020B0A04020102020204" pitchFamily="34" charset="0"/>
                <a:cs typeface="+mn-cs"/>
              </a:rPr>
              <a:t>LA SECONDE GENERALE ET TECHNOLOGIQUE</a:t>
            </a:r>
          </a:p>
        </p:txBody>
      </p:sp>
      <p:pic>
        <p:nvPicPr>
          <p:cNvPr id="5" name="Imag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2338" y="123825"/>
            <a:ext cx="939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04863" y="1471083"/>
            <a:ext cx="7881937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/>
              <a:buChar char="■"/>
              <a:tabLst/>
              <a:defRPr/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85693-436A-49D7-8D91-25D5E1ADFF8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Page de contenu avec infographie">
    <p:bg>
      <p:bgPr>
        <a:solidFill>
          <a:srgbClr val="95B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0" y="0"/>
            <a:ext cx="9144000" cy="369888"/>
          </a:xfrm>
          <a:prstGeom prst="rect">
            <a:avLst/>
          </a:prstGeom>
          <a:solidFill>
            <a:srgbClr val="95BCE5">
              <a:alpha val="0"/>
            </a:srgb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cap="all" dirty="0">
                <a:solidFill>
                  <a:prstClr val="white"/>
                </a:solidFill>
                <a:latin typeface="Arial Black" panose="020B0A04020102020204" pitchFamily="34" charset="0"/>
                <a:cs typeface="+mn-cs"/>
              </a:rPr>
              <a:t>LA VOIE GENERALE</a:t>
            </a:r>
          </a:p>
        </p:txBody>
      </p:sp>
      <p:pic>
        <p:nvPicPr>
          <p:cNvPr id="5" name="Imag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2338" y="123825"/>
            <a:ext cx="939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5400" y="1476296"/>
            <a:ext cx="7881400" cy="4525963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■"/>
              <a:tabLst/>
              <a:defRPr/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6AA72-F461-440F-B84F-1DC22EB9E9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E744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3011069" y="5059680"/>
            <a:ext cx="5590006" cy="875983"/>
          </a:xfrm>
        </p:spPr>
        <p:txBody>
          <a:bodyPr>
            <a:normAutofit/>
          </a:bodyPr>
          <a:lstStyle>
            <a:lvl1pPr>
              <a:defRPr sz="1500"/>
            </a:lvl1pPr>
            <a:lvl2pPr marL="457200" indent="-457200">
              <a:buNone/>
              <a:defRPr sz="1500"/>
            </a:lvl2pPr>
            <a:lvl3pPr marL="457200" indent="-457200">
              <a:buNone/>
              <a:defRPr sz="1500"/>
            </a:lvl3pPr>
            <a:lvl4pPr marL="457200" indent="-457200">
              <a:buNone/>
              <a:defRPr sz="1500"/>
            </a:lvl4pPr>
            <a:lvl5pPr marL="457200" indent="-457200">
              <a:buNone/>
              <a:defRPr sz="15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3011069" y="3370130"/>
            <a:ext cx="5590006" cy="115698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2800"/>
            </a:lvl1pPr>
            <a:lvl2pPr marL="0" indent="0">
              <a:buNone/>
              <a:defRPr sz="3000"/>
            </a:lvl2pPr>
            <a:lvl3pPr marL="0" indent="0">
              <a:buNone/>
              <a:defRPr sz="3000"/>
            </a:lvl3pPr>
            <a:lvl4pPr marL="0" indent="0">
              <a:buNone/>
              <a:defRPr sz="3000"/>
            </a:lvl4pPr>
            <a:lvl5pPr marL="0" indent="0">
              <a:buNone/>
              <a:defRPr sz="30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A1C9B-2CDC-4F66-8264-6B29C828307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31" y="-32197"/>
            <a:ext cx="9232862" cy="69223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79" y="5135247"/>
            <a:ext cx="904442" cy="12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fin de doc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-8407"/>
            <a:ext cx="9169402" cy="687481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79" y="5211447"/>
            <a:ext cx="904442" cy="12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7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6230536"/>
            <a:ext cx="1346200" cy="558872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96100" y="6327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5B465-768F-472B-948C-8202AA1023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21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ge de contenu avec text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4862" y="182563"/>
            <a:ext cx="7881938" cy="128746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5401" y="1476298"/>
            <a:ext cx="7881400" cy="4525963"/>
          </a:xfrm>
          <a:prstGeom prst="rect">
            <a:avLst/>
          </a:prstGeom>
        </p:spPr>
        <p:txBody>
          <a:bodyPr/>
          <a:lstStyle>
            <a:lvl1pPr marL="133343" marR="0" indent="-133343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/>
            </a:lvl1pPr>
            <a:lvl2pPr marL="470274" marR="0" indent="-127391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3A5C1"/>
              </a:buClr>
              <a:buSzTx/>
              <a:buFont typeface="Arial Italic"/>
              <a:buChar char="■"/>
              <a:tabLst/>
              <a:defRPr/>
            </a:lvl2pPr>
            <a:lvl3pPr marL="470274" marR="0" indent="0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3A5C1"/>
              </a:buClr>
              <a:buSzTx/>
              <a:buFont typeface="Arial"/>
              <a:buNone/>
              <a:tabLst/>
              <a:defRPr/>
            </a:lvl3pPr>
            <a:lvl4pPr marL="470274" marR="0" indent="133343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3A5C1"/>
              </a:buClr>
              <a:buSzTx/>
              <a:buFont typeface="Arial"/>
              <a:buChar char="–"/>
              <a:tabLst/>
              <a:defRPr/>
            </a:lvl4pPr>
            <a:lvl5pPr marL="604808" marR="0" indent="0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3A5C1"/>
              </a:buClr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en-US" dirty="0"/>
              <a:t>Cliquez pour modifier les styles du texte du masque</a:t>
            </a:r>
          </a:p>
          <a:p>
            <a:pPr lvl="1"/>
            <a:r>
              <a:rPr lang="en-US" dirty="0"/>
              <a:t>Deuxième niveau</a:t>
            </a:r>
          </a:p>
          <a:p>
            <a:pPr lvl="2"/>
            <a:r>
              <a:rPr lang="en-US" dirty="0"/>
              <a:t>Troisième niveau</a:t>
            </a:r>
          </a:p>
          <a:p>
            <a:pPr lvl="3"/>
            <a:r>
              <a:rPr lang="en-US" dirty="0"/>
              <a:t>Quatrième niveau</a:t>
            </a:r>
          </a:p>
          <a:p>
            <a:pPr lvl="4"/>
            <a:r>
              <a:rPr lang="en-US" dirty="0"/>
              <a:t>Cinquième niveau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49829" y="6391276"/>
            <a:ext cx="45005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8A666-FA95-44E0-8860-75BB8C6BE05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7901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0" y="0"/>
            <a:ext cx="9144000" cy="573088"/>
          </a:xfrm>
          <a:prstGeom prst="rect">
            <a:avLst/>
          </a:prstGeom>
          <a:solidFill>
            <a:srgbClr val="95BCE5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cap="all" dirty="0">
              <a:solidFill>
                <a:prstClr val="white"/>
              </a:solidFill>
              <a:latin typeface="Arial Black" panose="020B0A04020102020204" pitchFamily="34" charset="0"/>
              <a:cs typeface="+mn-cs"/>
            </a:endParaRPr>
          </a:p>
        </p:txBody>
      </p:sp>
      <p:pic>
        <p:nvPicPr>
          <p:cNvPr id="5" name="Imag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2338" y="123825"/>
            <a:ext cx="939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>
            <a:spLocks noChangeArrowheads="1"/>
          </p:cNvSpPr>
          <p:nvPr userDrawn="1"/>
        </p:nvSpPr>
        <p:spPr bwMode="auto">
          <a:xfrm>
            <a:off x="2362200" y="0"/>
            <a:ext cx="67818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fr-FR" altLang="fr-FR" dirty="0">
                <a:solidFill>
                  <a:schemeClr val="bg1"/>
                </a:solidFill>
                <a:latin typeface="Arial Black" pitchFamily="34" charset="0"/>
              </a:rPr>
              <a:t>LE NOUVEAU LYCEE</a:t>
            </a:r>
          </a:p>
          <a:p>
            <a:pPr>
              <a:defRPr/>
            </a:pPr>
            <a:endParaRPr lang="fr-FR" altLang="fr-FR" dirty="0">
              <a:latin typeface="Arial Black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3750" y="354013"/>
            <a:ext cx="7881938" cy="1285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04863" y="1471083"/>
            <a:ext cx="7881937" cy="4598988"/>
          </a:xfrm>
          <a:prstGeom prst="rect">
            <a:avLst/>
          </a:prstGeo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/>
              <a:buChar char="■"/>
              <a:tabLst/>
              <a:defRPr/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4"/>
          </p:nvPr>
        </p:nvSpPr>
        <p:spPr>
          <a:xfrm>
            <a:off x="8150225" y="6391275"/>
            <a:ext cx="4508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C4402-2E1E-4314-A29B-2F377492C45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9"/>
          <p:cNvGrpSpPr/>
          <p:nvPr userDrawn="1"/>
        </p:nvGrpSpPr>
        <p:grpSpPr>
          <a:xfrm>
            <a:off x="3184313" y="2238108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5" name="Rectangle 4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3" descr="M:\str-delcom\BAC 2021\PPT\PPT POUR PARENTS 3E\Visuels\éléments graphiques\PPT_BAC-intr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1925"/>
            <a:ext cx="9144000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9650" y="5237163"/>
            <a:ext cx="73025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90594" y="2238108"/>
            <a:ext cx="5826983" cy="1442078"/>
          </a:xfr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90594" y="3716042"/>
            <a:ext cx="5826983" cy="138717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0" y="0"/>
            <a:ext cx="9144000" cy="573088"/>
          </a:xfrm>
          <a:prstGeom prst="rect">
            <a:avLst/>
          </a:prstGeom>
          <a:solidFill>
            <a:srgbClr val="95BCE5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cap="all" dirty="0">
              <a:solidFill>
                <a:prstClr val="white"/>
              </a:solidFill>
              <a:latin typeface="Arial Black" panose="020B0A04020102020204" pitchFamily="34" charset="0"/>
              <a:cs typeface="+mn-cs"/>
            </a:endParaRPr>
          </a:p>
        </p:txBody>
      </p:sp>
      <p:pic>
        <p:nvPicPr>
          <p:cNvPr id="5" name="Imag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2338" y="123825"/>
            <a:ext cx="939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>
            <a:spLocks noChangeArrowheads="1"/>
          </p:cNvSpPr>
          <p:nvPr userDrawn="1"/>
        </p:nvSpPr>
        <p:spPr bwMode="auto">
          <a:xfrm>
            <a:off x="2362200" y="0"/>
            <a:ext cx="67818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fr-FR" altLang="fr-FR" dirty="0">
                <a:solidFill>
                  <a:schemeClr val="bg1"/>
                </a:solidFill>
                <a:latin typeface="Arial Black" pitchFamily="34" charset="0"/>
              </a:rPr>
              <a:t>LE NOUVEAU LYCEE</a:t>
            </a:r>
          </a:p>
          <a:p>
            <a:pPr>
              <a:defRPr/>
            </a:pPr>
            <a:endParaRPr lang="fr-FR" altLang="fr-FR" dirty="0">
              <a:latin typeface="Arial Black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04863" y="1471083"/>
            <a:ext cx="7881937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/>
              <a:buChar char="■"/>
              <a:tabLst/>
              <a:defRPr/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C4402-2E1E-4314-A29B-2F377492C45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2338" y="123825"/>
            <a:ext cx="939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04863" y="1471083"/>
            <a:ext cx="7881937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/>
              <a:buChar char="■"/>
              <a:tabLst/>
              <a:defRPr/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0204B-5A7A-4B57-BEC4-F94CC96F7A2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30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80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096963" y="915988"/>
            <a:ext cx="7983537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</a:t>
            </a:r>
            <a:br>
              <a:rPr lang="fr-FR" altLang="fr-FR"/>
            </a:br>
            <a:r>
              <a:rPr lang="fr-FR" altLang="fr-FR"/>
              <a:t>LE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096963" y="3465513"/>
            <a:ext cx="7589837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</a:t>
            </a:r>
            <a:br>
              <a:rPr lang="fr-FR" altLang="fr-FR"/>
            </a:br>
            <a:r>
              <a:rPr lang="fr-FR" altLang="fr-FR"/>
              <a:t>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40404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406AE7-CFF5-4581-8A9A-F742CA18435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2" name="Espace réservé du pied de page 4"/>
          <p:cNvSpPr txBox="1">
            <a:spLocks/>
          </p:cNvSpPr>
          <p:nvPr/>
        </p:nvSpPr>
        <p:spPr>
          <a:xfrm>
            <a:off x="2368550" y="6146800"/>
            <a:ext cx="4621213" cy="67627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dirty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  <a:defRPr/>
            </a:pPr>
            <a:br>
              <a:rPr lang="fr-FR" dirty="0">
                <a:solidFill>
                  <a:srgbClr val="00919D"/>
                </a:solidFill>
              </a:rPr>
            </a:b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LA SECONDE EN 2018</a:t>
            </a:r>
          </a:p>
          <a:p>
            <a:pPr>
              <a:lnSpc>
                <a:spcPts val="1320"/>
              </a:lnSpc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Espace réservé du pied de page 4"/>
          <p:cNvSpPr txBox="1">
            <a:spLocks/>
          </p:cNvSpPr>
          <p:nvPr/>
        </p:nvSpPr>
        <p:spPr>
          <a:xfrm>
            <a:off x="6989763" y="6391275"/>
            <a:ext cx="1160462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dirty="0">
              <a:solidFill>
                <a:srgbClr val="1B8ED9"/>
              </a:solidFill>
            </a:endParaRPr>
          </a:p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5" name="Picture 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79425" y="6300788"/>
            <a:ext cx="131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404040"/>
          </a:solidFill>
          <a:latin typeface="Arial Black" charset="0"/>
          <a:ea typeface="Arial Black" charset="0"/>
          <a:cs typeface="Arial Black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rgbClr val="005E8B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93750" y="354013"/>
            <a:ext cx="7881938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04863" y="1476375"/>
            <a:ext cx="78819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 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50225" y="6391275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1" i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468B7A94-9A17-4912-B567-E4E73B2027D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4" name="Espace réservé du pied de page 4"/>
          <p:cNvSpPr txBox="1">
            <a:spLocks/>
          </p:cNvSpPr>
          <p:nvPr/>
        </p:nvSpPr>
        <p:spPr>
          <a:xfrm>
            <a:off x="2368550" y="6146800"/>
            <a:ext cx="3544888" cy="67627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20"/>
              </a:lnSpc>
              <a:defRPr/>
            </a:pPr>
            <a:endParaRPr lang="fr-FR" sz="90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20"/>
              </a:lnSpc>
              <a:defRPr/>
            </a:pPr>
            <a:r>
              <a:rPr lang="fr-FR" sz="9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BACCALAUREAT 2021</a:t>
            </a:r>
          </a:p>
        </p:txBody>
      </p:sp>
      <p:sp>
        <p:nvSpPr>
          <p:cNvPr id="15" name="Espace réservé du pied de page 4"/>
          <p:cNvSpPr txBox="1">
            <a:spLocks/>
          </p:cNvSpPr>
          <p:nvPr/>
        </p:nvSpPr>
        <p:spPr>
          <a:xfrm>
            <a:off x="6989763" y="6391275"/>
            <a:ext cx="1160462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dirty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  <a:defRPr/>
            </a:pPr>
            <a:endParaRPr lang="fr-FR" sz="90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Imag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1838" y="6249988"/>
            <a:ext cx="121920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ZoneTexte 3"/>
          <p:cNvSpPr txBox="1">
            <a:spLocks noChangeArrowheads="1"/>
          </p:cNvSpPr>
          <p:nvPr/>
        </p:nvSpPr>
        <p:spPr bwMode="auto">
          <a:xfrm>
            <a:off x="804863" y="0"/>
            <a:ext cx="788193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fr-FR" altLang="fr-FR" b="1">
              <a:solidFill>
                <a:srgbClr val="005E8B"/>
              </a:solidFill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76263" y="6284913"/>
            <a:ext cx="13414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8" r:id="rId3"/>
    <p:sldLayoutId id="2147483679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500" b="1" kern="1200" cap="all">
          <a:solidFill>
            <a:schemeClr val="tx1"/>
          </a:solidFill>
          <a:latin typeface="Arial Black" panose="020B0A04020102020204" pitchFamily="34" charset="0"/>
          <a:ea typeface="Arial Black" panose="020B0A04020102020204" pitchFamily="34" charset="0"/>
          <a:cs typeface="Arial Black" panose="020B0A04020102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 Black" pitchFamily="34" charset="0"/>
          <a:ea typeface="Arial Black" pitchFamily="34" charset="0"/>
          <a:cs typeface="Arial Black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 Black" pitchFamily="34" charset="0"/>
          <a:ea typeface="Arial Black" pitchFamily="34" charset="0"/>
          <a:cs typeface="Arial Black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 Black" pitchFamily="34" charset="0"/>
          <a:ea typeface="Arial Black" pitchFamily="34" charset="0"/>
          <a:cs typeface="Arial Black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 Black" pitchFamily="34" charset="0"/>
          <a:ea typeface="Arial Black" pitchFamily="34" charset="0"/>
          <a:cs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 Black" pitchFamily="34" charset="0"/>
          <a:ea typeface="Arial Black" pitchFamily="34" charset="0"/>
          <a:cs typeface="Arial Black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 Black" pitchFamily="34" charset="0"/>
          <a:ea typeface="Arial Black" pitchFamily="34" charset="0"/>
          <a:cs typeface="Arial Black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 Black" pitchFamily="34" charset="0"/>
          <a:ea typeface="Arial Black" pitchFamily="34" charset="0"/>
          <a:cs typeface="Arial Black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 Black" pitchFamily="34" charset="0"/>
          <a:ea typeface="Arial Black" pitchFamily="34" charset="0"/>
          <a:cs typeface="Arial Black" pitchFamily="34" charset="0"/>
        </a:defRPr>
      </a:lvl9pPr>
    </p:titleStyle>
    <p:bodyStyle>
      <a:lvl1pPr marL="177800" indent="-177800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■"/>
        <a:defRPr sz="32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627063" indent="-16986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 Italic"/>
        <a:buChar char="■"/>
        <a:defRPr sz="13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627063" indent="287338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627063" indent="177800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–"/>
        <a:defRPr sz="11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806450" indent="10223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str-delcom\BAC 2021\PPT\PPT POUR PARENTS 3E\Visuels\éléments graphiques\PPT_BAC_intercalaire_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011488" y="1855788"/>
            <a:ext cx="5589587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</a:t>
            </a:r>
            <a:br>
              <a:rPr lang="fr-FR" altLang="fr-FR"/>
            </a:br>
            <a:r>
              <a:rPr lang="fr-FR" altLang="fr-FR"/>
              <a:t>ET MODIFIEZ LE TITRE</a:t>
            </a:r>
          </a:p>
        </p:txBody>
      </p:sp>
      <p:sp>
        <p:nvSpPr>
          <p:cNvPr id="307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011488" y="3578225"/>
            <a:ext cx="5589587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</a:t>
            </a:r>
            <a:br>
              <a:rPr lang="fr-FR" altLang="fr-FR"/>
            </a:br>
            <a:r>
              <a:rPr lang="fr-FR" altLang="fr-FR"/>
              <a:t>les styles du texte du masque</a:t>
            </a:r>
          </a:p>
          <a:p>
            <a:pPr lvl="0"/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50238" y="6391275"/>
            <a:ext cx="350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DF8838-1786-4F6A-93A0-2819D2F596C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2" name="Espace réservé du pied de page 4"/>
          <p:cNvSpPr txBox="1">
            <a:spLocks/>
          </p:cNvSpPr>
          <p:nvPr/>
        </p:nvSpPr>
        <p:spPr>
          <a:xfrm>
            <a:off x="6989763" y="6391275"/>
            <a:ext cx="1160462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dirty="0">
              <a:solidFill>
                <a:srgbClr val="1B8ED9"/>
              </a:solidFill>
            </a:endParaRPr>
          </a:p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EE7444"/>
          </a:solidFill>
          <a:latin typeface="Arial Black" panose="020B0A04020102020204" pitchFamily="34" charset="0"/>
          <a:ea typeface="Archive" pitchFamily="50" charset="0"/>
          <a:cs typeface="Archive" pitchFamily="50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E7444"/>
          </a:solidFill>
          <a:latin typeface="Arial Black" pitchFamily="34" charset="0"/>
          <a:ea typeface="Archive" pitchFamily="50" charset="0"/>
          <a:cs typeface="Archive" pitchFamily="50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E7444"/>
          </a:solidFill>
          <a:latin typeface="Arial Black" pitchFamily="34" charset="0"/>
          <a:ea typeface="Archive" pitchFamily="50" charset="0"/>
          <a:cs typeface="Archive" pitchFamily="50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E7444"/>
          </a:solidFill>
          <a:latin typeface="Arial Black" pitchFamily="34" charset="0"/>
          <a:ea typeface="Archive" pitchFamily="50" charset="0"/>
          <a:cs typeface="Archive" pitchFamily="50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E7444"/>
          </a:solidFill>
          <a:latin typeface="Arial Black" pitchFamily="34" charset="0"/>
          <a:ea typeface="Archive" pitchFamily="50" charset="0"/>
          <a:cs typeface="Archive" pitchFamily="50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EE7444"/>
          </a:solidFill>
          <a:latin typeface="Arial Black" pitchFamily="34" charset="0"/>
          <a:ea typeface="Archive" pitchFamily="50" charset="0"/>
          <a:cs typeface="Archive" pitchFamily="50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EE7444"/>
          </a:solidFill>
          <a:latin typeface="Arial Black" pitchFamily="34" charset="0"/>
          <a:ea typeface="Archive" pitchFamily="50" charset="0"/>
          <a:cs typeface="Archive" pitchFamily="50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EE7444"/>
          </a:solidFill>
          <a:latin typeface="Arial Black" pitchFamily="34" charset="0"/>
          <a:ea typeface="Archive" pitchFamily="50" charset="0"/>
          <a:cs typeface="Archive" pitchFamily="50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EE7444"/>
          </a:solidFill>
          <a:latin typeface="Arial Black" pitchFamily="34" charset="0"/>
          <a:ea typeface="Archive" pitchFamily="50" charset="0"/>
          <a:cs typeface="Archive" pitchFamily="50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Roboto" pitchFamily="2" charset="0"/>
          <a:cs typeface="Roboto" pitchFamily="2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Roboto" pitchFamily="2" charset="0"/>
          <a:cs typeface="Roboto" pitchFamily="2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Roboto" pitchFamily="2" charset="0"/>
          <a:cs typeface="Roboto" pitchFamily="2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Roboto" pitchFamily="2" charset="0"/>
          <a:cs typeface="Roboto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njourdefrance.com/exercices/contenu/19/comprehension/502.html" TargetMode="External"/><Relationship Id="rId3" Type="http://schemas.openxmlformats.org/officeDocument/2006/relationships/hyperlink" Target="https://en.wikipedia.org/wiki/File:Phone_font_awesome.svg" TargetMode="External"/><Relationship Id="rId7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ndorcet.ent.auvergnerhonealpes.fr/" TargetMode="External"/><Relationship Id="rId5" Type="http://schemas.openxmlformats.org/officeDocument/2006/relationships/hyperlink" Target="https://en.wikipedia.org/wiki/File:Mail.svg" TargetMode="Externa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3090594" y="1510077"/>
            <a:ext cx="5826983" cy="1442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Bienvenue au Lycée CONDORCET</a:t>
            </a:r>
          </a:p>
          <a:p>
            <a:endParaRPr lang="fr-F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er 9"/>
          <p:cNvGrpSpPr/>
          <p:nvPr/>
        </p:nvGrpSpPr>
        <p:grpSpPr>
          <a:xfrm>
            <a:off x="3199681" y="1277603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89BD6BC-B00F-46A9-A2A2-DD246FD30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68337" y="137095"/>
            <a:ext cx="1693938" cy="142476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E428C3CC-1580-450A-AD51-17CE0C42B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dirty="0"/>
              <a:t>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79AFC6C-61C0-4B0E-BB12-F4E05DCA7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03" y="2413912"/>
            <a:ext cx="2895400" cy="18874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79F82F-05A8-4030-BF37-7E944C1FF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114" y="2436460"/>
            <a:ext cx="3311794" cy="18455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8105EBA-B9E3-4E66-B069-4FCA1D306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212" y="4606429"/>
            <a:ext cx="4029541" cy="20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8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35163" y="60325"/>
            <a:ext cx="7881937" cy="1285875"/>
          </a:xfrm>
        </p:spPr>
        <p:txBody>
          <a:bodyPr/>
          <a:lstStyle/>
          <a:p>
            <a:pPr>
              <a:defRPr/>
            </a:pPr>
            <a:r>
              <a:rPr lang="fr-FR" dirty="0"/>
              <a:t>Les épreuves du baccalauréat</a:t>
            </a:r>
          </a:p>
        </p:txBody>
      </p:sp>
      <p:sp>
        <p:nvSpPr>
          <p:cNvPr id="56323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buFont typeface="Arial" pitchFamily="34" charset="0"/>
              <a:buChar char="■"/>
            </a:pPr>
            <a:endParaRPr lang="fr-FR" altLang="fr-FR" sz="1800"/>
          </a:p>
        </p:txBody>
      </p:sp>
      <p:pic>
        <p:nvPicPr>
          <p:cNvPr id="56325" name="Picture 2" descr="M:\str-delcom\BAC 2021\PPT\PPT POUR PARENTS 3E\Visuels\épreuves\epreuves_grap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1054100"/>
            <a:ext cx="8250237" cy="49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2971841" y="814914"/>
            <a:ext cx="5826983" cy="1268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S’inscrire au Lycée CONDORCET</a:t>
            </a:r>
          </a:p>
          <a:p>
            <a:endParaRPr lang="fr-F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er 9"/>
          <p:cNvGrpSpPr/>
          <p:nvPr/>
        </p:nvGrpSpPr>
        <p:grpSpPr>
          <a:xfrm>
            <a:off x="3287564" y="481956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2828925" y="5104209"/>
            <a:ext cx="5848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/>
              <a:t>PAR Les TELE-SERVICES</a:t>
            </a:r>
          </a:p>
          <a:p>
            <a:pPr algn="ctr"/>
            <a:r>
              <a:rPr lang="fr-FR" sz="2200" b="1" dirty="0"/>
              <a:t>Fin juin 2020 (merci de prendre vos codes au collège et de vous inscrire car notre objectif est d’atteindre 100% des inscriptions par internet)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EE4426-4D09-4143-86B6-507B297FC4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71067" y="2011890"/>
            <a:ext cx="3609893" cy="28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87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330575" y="204788"/>
            <a:ext cx="4994275" cy="6443662"/>
            <a:chOff x="110403010" y="106728360"/>
            <a:chExt cx="4994750" cy="6444000"/>
          </a:xfrm>
        </p:grpSpPr>
        <p:pic>
          <p:nvPicPr>
            <p:cNvPr id="1027" name="Picture 3" descr="condorc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403010" y="106848485"/>
              <a:ext cx="1063337" cy="11038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111646260" y="106728360"/>
              <a:ext cx="3348000" cy="1008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kumimoji="0" lang="fr-FR" sz="2000" b="1" i="0" u="none" strike="noStrike" cap="none" normalizeH="0" baseline="0">
                <a:ln>
                  <a:noFill/>
                </a:ln>
                <a:solidFill>
                  <a:srgbClr val="99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fr-FR" sz="2000" b="1" i="0" u="none" strike="noStrike" cap="none" normalizeH="0" baseline="0">
                  <a:ln>
                    <a:noFill/>
                  </a:ln>
                  <a:solidFill>
                    <a:srgbClr val="990000"/>
                  </a:solidFill>
                  <a:effectLst/>
                  <a:latin typeface="Arial" pitchFamily="34" charset="0"/>
                  <a:cs typeface="Arial" pitchFamily="34" charset="0"/>
                </a:rPr>
                <a:t>La Classe de SECONDE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>
              <a:off x="112337760" y="107484361"/>
              <a:ext cx="3060000" cy="2880000"/>
            </a:xfrm>
            <a:prstGeom prst="rect">
              <a:avLst/>
            </a:prstGeom>
            <a:solidFill>
              <a:srgbClr val="C9C9FF"/>
            </a:solidFill>
            <a:ln w="12700" algn="in">
              <a:solidFill>
                <a:srgbClr val="000092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Les Enseignements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Obligatoires 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Français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Histoire-Géographie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Langue Vivante 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Langue Vivante B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Sciences Economiques Sociales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Mathématiques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Physiques-Chimie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Sciences de la vie et de la Terre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Education Physique et Sportive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Enseignement Moral et Civique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Sciences Numériques et technologiques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110562960" y="108222359"/>
              <a:ext cx="1648800" cy="2988000"/>
            </a:xfrm>
            <a:prstGeom prst="rect">
              <a:avLst/>
            </a:prstGeom>
            <a:solidFill>
              <a:srgbClr val="FFD2BB"/>
            </a:solidFill>
            <a:ln w="12700" algn="in">
              <a:solidFill>
                <a:srgbClr val="983300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Facultatif 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Une option de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l’enseignement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général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EPS facultatif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Théâtre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Langues et Cultures de l’Antiquité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Langue vivante C 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Italien ou Portugais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112798260" y="110904360"/>
              <a:ext cx="2448000" cy="2160000"/>
            </a:xfrm>
            <a:prstGeom prst="rect">
              <a:avLst/>
            </a:prstGeom>
            <a:solidFill>
              <a:srgbClr val="D6A37C"/>
            </a:solidFill>
            <a:ln w="12700" algn="in">
              <a:solidFill>
                <a:srgbClr val="91582D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Facultatif 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Une option de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l’enseignement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Technologique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Sciences de l’Ingénieur &amp; Création et InnovationTechnologiques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Management et Gestion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110818260" y="111696360"/>
              <a:ext cx="1728000" cy="1476000"/>
            </a:xfrm>
            <a:prstGeom prst="rect">
              <a:avLst/>
            </a:prstGeom>
            <a:solidFill>
              <a:srgbClr val="AEE4C9"/>
            </a:solidFill>
            <a:ln w="12700" algn="in">
              <a:solidFill>
                <a:srgbClr val="256F4A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Sur dossier 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Sections EURO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Allemand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Anglais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493811" y="204788"/>
            <a:ext cx="4911068" cy="6443662"/>
            <a:chOff x="110566260" y="106728360"/>
            <a:chExt cx="4911535" cy="6444000"/>
          </a:xfrm>
        </p:grpSpPr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111646260" y="106728360"/>
              <a:ext cx="3348000" cy="1008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kumimoji="0" lang="fr-FR" sz="2000" b="1" i="0" u="none" strike="noStrike" cap="none" normalizeH="0" baseline="0">
                <a:ln>
                  <a:noFill/>
                </a:ln>
                <a:solidFill>
                  <a:srgbClr val="99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fr-FR" sz="2000" b="1" i="0" u="none" strike="noStrike" cap="none" normalizeH="0" baseline="0">
                  <a:ln>
                    <a:noFill/>
                  </a:ln>
                  <a:solidFill>
                    <a:srgbClr val="990000"/>
                  </a:solidFill>
                  <a:effectLst/>
                  <a:latin typeface="Arial" pitchFamily="34" charset="0"/>
                  <a:cs typeface="Arial" pitchFamily="34" charset="0"/>
                </a:rPr>
                <a:t>La Classe de SECONDE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>
              <a:off x="112417795" y="107391111"/>
              <a:ext cx="3060000" cy="2880000"/>
            </a:xfrm>
            <a:prstGeom prst="rect">
              <a:avLst/>
            </a:prstGeom>
            <a:solidFill>
              <a:srgbClr val="C9C9FF"/>
            </a:solidFill>
            <a:ln w="12700" algn="in">
              <a:solidFill>
                <a:srgbClr val="000092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Les Enseignements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Obligatoires 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Français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Histoire-Géographie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Langue Vivante 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Langue Vivante B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Sciences Economiques Sociales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Mathématiques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Physiques-Chimie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Sciences de la vie et de la Terre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Education Physique et Sportive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Enseignement Moral et Civique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Sciences Numériques et technologiques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110566260" y="108528360"/>
              <a:ext cx="1648800" cy="2988000"/>
            </a:xfrm>
            <a:prstGeom prst="rect">
              <a:avLst/>
            </a:prstGeom>
            <a:solidFill>
              <a:srgbClr val="FFD2BB"/>
            </a:solidFill>
            <a:ln w="12700" algn="in">
              <a:solidFill>
                <a:srgbClr val="983300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Facultatif 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Une option de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l’enseignement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général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EPS facultatif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Théâtre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Langues et Cultures de l’Antiquité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Langue vivante C 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Italien ou Portugais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113029795" y="110479258"/>
              <a:ext cx="2448000" cy="2160000"/>
            </a:xfrm>
            <a:prstGeom prst="rect">
              <a:avLst/>
            </a:prstGeom>
            <a:solidFill>
              <a:srgbClr val="D6A37C"/>
            </a:solidFill>
            <a:ln w="12700" algn="in">
              <a:solidFill>
                <a:srgbClr val="91582D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Facultatif 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Une option de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l’enseignement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Technologique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Sciences de l’Ingénieur &amp; Création et </a:t>
              </a:r>
              <a:r>
                <a:rPr kumimoji="0" lang="fr-FR" sz="1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InnovationTechnologiques</a:t>
              </a: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Management et Gestion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110818260" y="111696360"/>
              <a:ext cx="1728000" cy="1476000"/>
            </a:xfrm>
            <a:prstGeom prst="rect">
              <a:avLst/>
            </a:prstGeom>
            <a:solidFill>
              <a:srgbClr val="AEE4C9"/>
            </a:solidFill>
            <a:ln w="12700" algn="in">
              <a:solidFill>
                <a:srgbClr val="256F4A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Sur dossier 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Sections EURO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Allemand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cs typeface="Arial" pitchFamily="34" charset="0"/>
                </a:rPr>
                <a:t>Anglais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Ellipse 9"/>
          <p:cNvSpPr/>
          <p:nvPr/>
        </p:nvSpPr>
        <p:spPr>
          <a:xfrm>
            <a:off x="3724275" y="2857501"/>
            <a:ext cx="1143000" cy="361950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029075" y="6086476"/>
            <a:ext cx="1143000" cy="361950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638174" y="2828924"/>
            <a:ext cx="2143125" cy="14192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009650" y="3209925"/>
            <a:ext cx="145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Sur </a:t>
            </a:r>
          </a:p>
          <a:p>
            <a:pPr algn="ctr"/>
            <a:r>
              <a:rPr lang="fr-FR" b="1" dirty="0"/>
              <a:t>Sélection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2867025" y="3057525"/>
            <a:ext cx="771525" cy="16192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16200000" flipH="1">
            <a:off x="2181225" y="4610100"/>
            <a:ext cx="1838324" cy="103822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41C2B409-DFF1-4D4A-8164-511AB39145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01837" y="122958"/>
            <a:ext cx="1318156" cy="10897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3090594" y="1510077"/>
            <a:ext cx="5826983" cy="1442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Le lycée Condorcet s’engage pour la réussite et l’accompagnement de tous les élèves.</a:t>
            </a:r>
          </a:p>
          <a:p>
            <a:endParaRPr lang="fr-F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Des exemples de projets porteurs dès la seconde </a:t>
            </a:r>
          </a:p>
          <a:p>
            <a:endParaRPr lang="fr-F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er 9"/>
          <p:cNvGrpSpPr/>
          <p:nvPr/>
        </p:nvGrpSpPr>
        <p:grpSpPr>
          <a:xfrm>
            <a:off x="3199681" y="1277603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9FBDF47C-52FE-4B25-8B98-1BA3F3F3D3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36531" y="85315"/>
            <a:ext cx="1693938" cy="14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47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C6276B-80EE-4E6B-9A66-6D661CED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769" y="134735"/>
            <a:ext cx="2857647" cy="8953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94323F-CD75-4422-B711-D96DAFE4A6E7}"/>
              </a:ext>
            </a:extLst>
          </p:cNvPr>
          <p:cNvSpPr txBox="1"/>
          <p:nvPr/>
        </p:nvSpPr>
        <p:spPr>
          <a:xfrm>
            <a:off x="2615979" y="198783"/>
            <a:ext cx="3532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Projet international MUNA</a:t>
            </a:r>
          </a:p>
          <a:p>
            <a:r>
              <a:rPr lang="fr-FR" dirty="0"/>
              <a:t>Des élèves assistent et participent à des conférences internationales en anglais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1390A0-E251-4618-8E2C-4ADC5A9585B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68889" y="3864334"/>
            <a:ext cx="3702896" cy="28589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7EC31C9-2CC0-4A2F-AD71-C1DB9AF3D8AE}"/>
              </a:ext>
            </a:extLst>
          </p:cNvPr>
          <p:cNvSpPr txBox="1"/>
          <p:nvPr/>
        </p:nvSpPr>
        <p:spPr>
          <a:xfrm>
            <a:off x="2615979" y="3799443"/>
            <a:ext cx="26875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Projet BIA</a:t>
            </a:r>
          </a:p>
          <a:p>
            <a:r>
              <a:rPr lang="fr-FR" dirty="0"/>
              <a:t>Ce brevet aborde le monde de l’aéronautique en découvrant ses facettes (histoire, météorologie, maths, sciences de l’ingénieur, anglais)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3DBBB3-1B34-4CB1-9216-4E561CB28FC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79" y="1337361"/>
            <a:ext cx="2624504" cy="20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03DEFE-D0D4-4901-A018-CB1D0FDEEAF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42" y="1317543"/>
            <a:ext cx="3532790" cy="203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798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AF458F-CA8F-4501-909C-A467F7EF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704" y="161925"/>
            <a:ext cx="2500838" cy="14124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DDA729F-4F10-4758-9507-B36633F144CD}"/>
              </a:ext>
            </a:extLst>
          </p:cNvPr>
          <p:cNvSpPr txBox="1"/>
          <p:nvPr/>
        </p:nvSpPr>
        <p:spPr>
          <a:xfrm>
            <a:off x="2606441" y="230588"/>
            <a:ext cx="3777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Projet citoyen égalité filles/garçons </a:t>
            </a:r>
            <a:r>
              <a:rPr lang="fr-FR" dirty="0"/>
              <a:t>(débats, conférences, interview (webradio)…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E569A5-6F67-4A13-8BBC-C9B0161BB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37" y="1866870"/>
            <a:ext cx="2725605" cy="17371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DCED7AF-994F-411E-A070-09B1DD6E574B}"/>
              </a:ext>
            </a:extLst>
          </p:cNvPr>
          <p:cNvSpPr txBox="1"/>
          <p:nvPr/>
        </p:nvSpPr>
        <p:spPr>
          <a:xfrm>
            <a:off x="5840601" y="3608616"/>
            <a:ext cx="325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Sections sportives Hand-Ball, rugby et Football féminin axées sur les compétences sportives, civiques et éducatives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39558B-E38A-416F-92CA-3542338273B3}"/>
              </a:ext>
            </a:extLst>
          </p:cNvPr>
          <p:cNvSpPr txBox="1"/>
          <p:nvPr/>
        </p:nvSpPr>
        <p:spPr>
          <a:xfrm>
            <a:off x="2658296" y="1524065"/>
            <a:ext cx="342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Sections européennes</a:t>
            </a:r>
            <a:r>
              <a:rPr lang="fr-FR" dirty="0"/>
              <a:t> </a:t>
            </a:r>
          </a:p>
          <a:p>
            <a:r>
              <a:rPr lang="fr-FR" dirty="0"/>
              <a:t>Voyages en Allemagne, Angleterre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4452F4-CF58-4904-8EF2-DD1BA3B82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959" y="2266611"/>
            <a:ext cx="1759041" cy="14764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5CFF233-968C-4439-AF02-537245B5278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41" y="4658401"/>
            <a:ext cx="3016717" cy="20678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6190524-082F-4E9C-AF4A-49E1DB6AD6C1}"/>
              </a:ext>
            </a:extLst>
          </p:cNvPr>
          <p:cNvSpPr txBox="1"/>
          <p:nvPr/>
        </p:nvSpPr>
        <p:spPr>
          <a:xfrm>
            <a:off x="5719911" y="5149077"/>
            <a:ext cx="3083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Parcours Educatif Artistique et Culturel (PEAC) </a:t>
            </a:r>
          </a:p>
          <a:p>
            <a:r>
              <a:rPr lang="fr-FR" dirty="0"/>
              <a:t>Production théâtrale grâce aux enseignants engagés</a:t>
            </a:r>
          </a:p>
        </p:txBody>
      </p:sp>
    </p:spTree>
    <p:extLst>
      <p:ext uri="{BB962C8B-B14F-4D97-AF65-F5344CB8AC3E}">
        <p14:creationId xmlns:p14="http://schemas.microsoft.com/office/powerpoint/2010/main" val="348345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4EF4A3A-46C7-4E0E-9A15-26D7527A0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933" y="291737"/>
            <a:ext cx="2311519" cy="2267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F3B3743-8F9D-463C-B526-1A886CAF5613}"/>
              </a:ext>
            </a:extLst>
          </p:cNvPr>
          <p:cNvSpPr txBox="1"/>
          <p:nvPr/>
        </p:nvSpPr>
        <p:spPr>
          <a:xfrm>
            <a:off x="2782957" y="349857"/>
            <a:ext cx="375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Projets technologique: STI2D </a:t>
            </a:r>
            <a:r>
              <a:rPr lang="fr-FR" dirty="0"/>
              <a:t>en partenariat avec l’INSA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3FD972-B585-47BC-996F-9F274322E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143" y="1139146"/>
            <a:ext cx="3140766" cy="21098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BADB24-B81C-44B4-8F16-74B68CCFC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190" y="4585348"/>
            <a:ext cx="2691494" cy="215735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0A27078-D4A4-48D7-A90E-B7E610191F38}"/>
              </a:ext>
            </a:extLst>
          </p:cNvPr>
          <p:cNvSpPr txBox="1"/>
          <p:nvPr/>
        </p:nvSpPr>
        <p:spPr>
          <a:xfrm>
            <a:off x="2678143" y="4629187"/>
            <a:ext cx="365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Projet technologique: STMG </a:t>
            </a:r>
          </a:p>
          <a:p>
            <a:pPr algn="ctr"/>
            <a:r>
              <a:rPr lang="fr-FR" dirty="0"/>
              <a:t>Création d’une micro-entreprise</a:t>
            </a:r>
          </a:p>
        </p:txBody>
      </p:sp>
    </p:spTree>
    <p:extLst>
      <p:ext uri="{BB962C8B-B14F-4D97-AF65-F5344CB8AC3E}">
        <p14:creationId xmlns:p14="http://schemas.microsoft.com/office/powerpoint/2010/main" val="3164178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2931568" y="242079"/>
            <a:ext cx="5826983" cy="42960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carte de formation </a:t>
            </a:r>
          </a:p>
          <a:p>
            <a:r>
              <a:rPr lang="fr-FR" sz="1600" b="1" dirty="0">
                <a:solidFill>
                  <a:schemeClr val="accent5"/>
                </a:solidFill>
                <a:latin typeface="Arial Black" panose="020B0A04020102020204" pitchFamily="34" charset="0"/>
              </a:rPr>
              <a:t>En voie générale</a:t>
            </a:r>
          </a:p>
          <a:p>
            <a:r>
              <a:rPr lang="fr-FR" sz="1600" dirty="0">
                <a:latin typeface="Arial Black" panose="020B0A04020102020204" pitchFamily="34" charset="0"/>
              </a:rPr>
              <a:t>En première générale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 Black" panose="020B0A04020102020204" pitchFamily="34" charset="0"/>
              </a:rPr>
              <a:t>- 9 spécialités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 Black" panose="020B0A04020102020204" pitchFamily="34" charset="0"/>
              </a:rPr>
              <a:t>- 5 options au choix</a:t>
            </a:r>
          </a:p>
          <a:p>
            <a:r>
              <a:rPr lang="fr-FR" sz="1600" dirty="0">
                <a:latin typeface="Arial Black" panose="020B0A04020102020204" pitchFamily="34" charset="0"/>
              </a:rPr>
              <a:t>En terminale générale </a:t>
            </a:r>
            <a:endParaRPr lang="fr-FR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Arial Black" panose="020B0A04020102020204" pitchFamily="34" charset="0"/>
              </a:rPr>
              <a:t>-Trois options en plus au choix</a:t>
            </a:r>
          </a:p>
          <a:p>
            <a:endParaRPr lang="fr-FR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fr-FR" sz="1800" dirty="0">
                <a:solidFill>
                  <a:schemeClr val="accent5"/>
                </a:solidFill>
                <a:latin typeface="Arial Black" panose="020B0A04020102020204" pitchFamily="34" charset="0"/>
              </a:rPr>
              <a:t>En voie technologique </a:t>
            </a:r>
            <a:endParaRPr lang="fr-FR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fr-FR" sz="1600" dirty="0">
                <a:latin typeface="Arial Black" panose="020B0A04020102020204" pitchFamily="34" charset="0"/>
              </a:rPr>
              <a:t>Bac STI2D </a:t>
            </a:r>
            <a:r>
              <a:rPr lang="fr-FR" sz="1600" dirty="0">
                <a:solidFill>
                  <a:schemeClr val="bg1"/>
                </a:solidFill>
                <a:latin typeface="Arial Black" panose="020B0A04020102020204" pitchFamily="34" charset="0"/>
              </a:rPr>
              <a:t>avec 3 spécialités</a:t>
            </a:r>
          </a:p>
          <a:p>
            <a:r>
              <a:rPr lang="fr-FR" sz="20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→</a:t>
            </a:r>
            <a:r>
              <a:rPr lang="fr-FR" sz="1600" dirty="0">
                <a:solidFill>
                  <a:schemeClr val="bg1"/>
                </a:solidFill>
                <a:latin typeface="Arial Black" panose="020B0A04020102020204" pitchFamily="34" charset="0"/>
              </a:rPr>
              <a:t>Energie et Environnement: </a:t>
            </a:r>
            <a:r>
              <a:rPr lang="fr-FR" sz="1600" dirty="0">
                <a:latin typeface="Arial Black" panose="020B0A04020102020204" pitchFamily="34" charset="0"/>
              </a:rPr>
              <a:t>E.E</a:t>
            </a:r>
          </a:p>
          <a:p>
            <a:r>
              <a:rPr lang="fr-FR" sz="16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→Innovation Technologique et Eco-conception: </a:t>
            </a:r>
            <a:r>
              <a:rPr lang="fr-FR" sz="1600" b="1" dirty="0">
                <a:latin typeface="Arial Black" panose="020B0A04020102020204" pitchFamily="34" charset="0"/>
                <a:cs typeface="Calibri" panose="020F0502020204030204" pitchFamily="34" charset="0"/>
              </a:rPr>
              <a:t>I.T.E.C.</a:t>
            </a:r>
          </a:p>
          <a:p>
            <a:r>
              <a:rPr lang="fr-FR" sz="16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→Système d’Information et Numérique: </a:t>
            </a:r>
            <a:r>
              <a:rPr lang="fr-FR" sz="1600" b="1" dirty="0">
                <a:latin typeface="Arial Black" panose="020B0A04020102020204" pitchFamily="34" charset="0"/>
                <a:cs typeface="Calibri" panose="020F0502020204030204" pitchFamily="34" charset="0"/>
              </a:rPr>
              <a:t>SIN</a:t>
            </a:r>
            <a:endParaRPr lang="fr-FR" sz="1600" dirty="0">
              <a:latin typeface="Arial Black" panose="020B0A04020102020204" pitchFamily="34" charset="0"/>
            </a:endParaRPr>
          </a:p>
          <a:p>
            <a:r>
              <a:rPr lang="fr-FR" sz="1600" dirty="0">
                <a:latin typeface="Arial Black" panose="020B0A04020102020204" pitchFamily="34" charset="0"/>
              </a:rPr>
              <a:t>Bac STMG  </a:t>
            </a:r>
            <a:r>
              <a:rPr lang="fr-FR" sz="1600" dirty="0">
                <a:solidFill>
                  <a:schemeClr val="bg1"/>
                </a:solidFill>
                <a:latin typeface="Arial Black" panose="020B0A04020102020204" pitchFamily="34" charset="0"/>
              </a:rPr>
              <a:t>avec 3 spécialités</a:t>
            </a:r>
          </a:p>
          <a:p>
            <a:r>
              <a:rPr lang="fr-FR" sz="16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→Gestion et finance: </a:t>
            </a:r>
            <a:r>
              <a:rPr lang="fr-FR" sz="1600" b="1" dirty="0" err="1">
                <a:latin typeface="Arial Black" panose="020B0A04020102020204" pitchFamily="34" charset="0"/>
                <a:cs typeface="Calibri" panose="020F0502020204030204" pitchFamily="34" charset="0"/>
              </a:rPr>
              <a:t>Gest</a:t>
            </a:r>
            <a:r>
              <a:rPr lang="fr-FR" sz="1600" b="1" dirty="0">
                <a:latin typeface="Arial Black" panose="020B0A04020102020204" pitchFamily="34" charset="0"/>
                <a:cs typeface="Calibri" panose="020F0502020204030204" pitchFamily="34" charset="0"/>
              </a:rPr>
              <a:t>-Fi.</a:t>
            </a:r>
          </a:p>
          <a:p>
            <a:r>
              <a:rPr lang="fr-FR" sz="16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→Mercatique: </a:t>
            </a:r>
            <a:r>
              <a:rPr lang="fr-FR" sz="1600" b="1" dirty="0" err="1">
                <a:latin typeface="Arial Black" panose="020B0A04020102020204" pitchFamily="34" charset="0"/>
                <a:cs typeface="Calibri" panose="020F0502020204030204" pitchFamily="34" charset="0"/>
              </a:rPr>
              <a:t>Merca</a:t>
            </a:r>
            <a:r>
              <a:rPr lang="fr-FR" sz="1600" b="1" dirty="0">
                <a:latin typeface="Arial Black" panose="020B0A0402010202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fr-FR" sz="16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→Ressources-Humaines et Communication: </a:t>
            </a:r>
            <a:r>
              <a:rPr lang="fr-FR" sz="1600" b="1" dirty="0">
                <a:latin typeface="Arial Black" panose="020B0A04020102020204" pitchFamily="34" charset="0"/>
                <a:cs typeface="Calibri" panose="020F0502020204030204" pitchFamily="34" charset="0"/>
              </a:rPr>
              <a:t>R-H</a:t>
            </a:r>
            <a:endParaRPr lang="fr-FR" sz="1600" dirty="0">
              <a:latin typeface="Arial Black" panose="020B0A04020102020204" pitchFamily="34" charset="0"/>
            </a:endParaRPr>
          </a:p>
          <a:p>
            <a:pPr algn="ctr"/>
            <a:endParaRPr lang="fr-FR" sz="1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fr-FR" sz="1800" b="1" dirty="0">
                <a:solidFill>
                  <a:schemeClr val="accent5"/>
                </a:solidFill>
                <a:latin typeface="Arial Black" panose="020B0A04020102020204" pitchFamily="34" charset="0"/>
              </a:rPr>
              <a:t>En post-baccalauréat</a:t>
            </a:r>
          </a:p>
          <a:p>
            <a:r>
              <a:rPr lang="fr-FR" sz="1800" dirty="0">
                <a:latin typeface="Arial Black" panose="020B0A04020102020204" pitchFamily="34" charset="0"/>
              </a:rPr>
              <a:t>Une CPGE ECT</a:t>
            </a:r>
            <a:r>
              <a:rPr lang="fr-FR" sz="1800" dirty="0">
                <a:solidFill>
                  <a:schemeClr val="bg1"/>
                </a:solidFill>
                <a:latin typeface="Arial Black" panose="020B0A04020102020204" pitchFamily="34" charset="0"/>
              </a:rPr>
              <a:t>(classe préparatoire commerce)</a:t>
            </a:r>
          </a:p>
          <a:p>
            <a:r>
              <a:rPr lang="fr-FR" sz="1800" dirty="0">
                <a:latin typeface="Arial Black" panose="020B0A04020102020204" pitchFamily="34" charset="0"/>
              </a:rPr>
              <a:t>Deux BTS</a:t>
            </a:r>
          </a:p>
          <a:p>
            <a:r>
              <a:rPr lang="fr-FR" sz="16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-</a:t>
            </a:r>
            <a:r>
              <a:rPr lang="fr-FR" sz="1600" b="1" dirty="0">
                <a:latin typeface="Arial Black" panose="020B0A04020102020204" pitchFamily="34" charset="0"/>
                <a:cs typeface="Calibri" panose="020F0502020204030204" pitchFamily="34" charset="0"/>
              </a:rPr>
              <a:t>BTS communication </a:t>
            </a:r>
          </a:p>
          <a:p>
            <a:r>
              <a:rPr lang="fr-FR" sz="16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-</a:t>
            </a:r>
            <a:r>
              <a:rPr lang="fr-FR" sz="1600" b="1" dirty="0">
                <a:latin typeface="Arial Black" panose="020B0A04020102020204" pitchFamily="34" charset="0"/>
                <a:cs typeface="Calibri" panose="020F0502020204030204" pitchFamily="34" charset="0"/>
              </a:rPr>
              <a:t>BTS Maintenance des Véhicules Automobiles</a:t>
            </a:r>
            <a:r>
              <a:rPr lang="fr-FR" sz="16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(statut scolaire et/ou contrat d’apprentissage)</a:t>
            </a:r>
          </a:p>
          <a:p>
            <a:endParaRPr lang="fr-F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fr-F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fr-F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219399-834E-4F35-8019-E532C72ABF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14891" y="143019"/>
            <a:ext cx="1693938" cy="14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16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7991EE-4413-495F-8326-C1D1A2693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199" y="118533"/>
            <a:ext cx="3456653" cy="166054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B779CE-F364-4086-B6C3-C142059B7448}"/>
              </a:ext>
            </a:extLst>
          </p:cNvPr>
          <p:cNvSpPr txBox="1"/>
          <p:nvPr/>
        </p:nvSpPr>
        <p:spPr>
          <a:xfrm>
            <a:off x="2777067" y="245533"/>
            <a:ext cx="2624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Projet Webradio du lycée Condorcet pour renforcer les compétences orales et civiques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B8FDDE5-DDEC-4D4A-8FAC-CD8ED3B5EB31}"/>
              </a:ext>
            </a:extLst>
          </p:cNvPr>
          <p:cNvSpPr txBox="1"/>
          <p:nvPr/>
        </p:nvSpPr>
        <p:spPr>
          <a:xfrm>
            <a:off x="5887350" y="3311769"/>
            <a:ext cx="293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Entretiens de l’Excellence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4FB19B-A17E-4CBD-974B-614BE066B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57" y="2651424"/>
            <a:ext cx="3058420" cy="229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70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necteur droit avec flèche 49"/>
          <p:cNvCxnSpPr/>
          <p:nvPr/>
        </p:nvCxnSpPr>
        <p:spPr>
          <a:xfrm rot="16200000" flipH="1">
            <a:off x="4411663" y="3382963"/>
            <a:ext cx="3368675" cy="1260475"/>
          </a:xfrm>
          <a:prstGeom prst="straightConnector1">
            <a:avLst/>
          </a:prstGeom>
          <a:ln w="1079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rot="5400000">
            <a:off x="1841500" y="3352800"/>
            <a:ext cx="3368675" cy="1260475"/>
          </a:xfrm>
          <a:prstGeom prst="straightConnector1">
            <a:avLst/>
          </a:prstGeom>
          <a:ln w="10795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0700" y="161926"/>
            <a:ext cx="7934325" cy="876300"/>
          </a:xfrm>
        </p:spPr>
        <p:txBody>
          <a:bodyPr/>
          <a:lstStyle/>
          <a:p>
            <a:pPr>
              <a:defRPr/>
            </a:pPr>
            <a:r>
              <a:rPr lang="fr-FR" sz="3600" dirty="0"/>
              <a:t>      Le lycée</a:t>
            </a:r>
            <a:br>
              <a:rPr lang="fr-FR" sz="3600" dirty="0"/>
            </a:br>
            <a:r>
              <a:rPr lang="fr-FR" sz="3600" dirty="0"/>
              <a:t>GENERAL et TECHNOLOGIQUE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2549525" y="2725738"/>
            <a:ext cx="1574800" cy="368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2549525" y="3462338"/>
            <a:ext cx="1574800" cy="368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2549525" y="3090863"/>
            <a:ext cx="1574800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2725738"/>
            <a:ext cx="1330325" cy="11049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401763" y="3079750"/>
            <a:ext cx="2722562" cy="36988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fr-FR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ère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Technologique</a:t>
            </a:r>
          </a:p>
        </p:txBody>
      </p:sp>
      <p:grpSp>
        <p:nvGrpSpPr>
          <p:cNvPr id="3" name="Groupe 20"/>
          <p:cNvGrpSpPr>
            <a:grpSpLocks/>
          </p:cNvGrpSpPr>
          <p:nvPr/>
        </p:nvGrpSpPr>
        <p:grpSpPr bwMode="auto">
          <a:xfrm>
            <a:off x="4979988" y="2725738"/>
            <a:ext cx="2906712" cy="1104900"/>
            <a:chOff x="3241040" y="2298351"/>
            <a:chExt cx="2905760" cy="1106210"/>
          </a:xfrm>
        </p:grpSpPr>
        <p:sp>
          <p:nvSpPr>
            <p:cNvPr id="22" name="ZoneTexte 21"/>
            <p:cNvSpPr txBox="1">
              <a:spLocks noChangeArrowheads="1"/>
            </p:cNvSpPr>
            <p:nvPr/>
          </p:nvSpPr>
          <p:spPr bwMode="auto">
            <a:xfrm>
              <a:off x="4572516" y="2298351"/>
              <a:ext cx="1574284" cy="3687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E7444"/>
                </a:buClr>
                <a:buSzPct val="100000"/>
                <a:defRPr/>
              </a:pPr>
              <a:endPara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endParaRPr>
            </a:p>
          </p:txBody>
        </p:sp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4572516" y="3035824"/>
              <a:ext cx="1574284" cy="3687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E7444"/>
                </a:buClr>
                <a:buSzPct val="100000"/>
                <a:defRPr/>
              </a:pPr>
              <a:endPara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endParaRPr>
            </a:p>
          </p:txBody>
        </p:sp>
        <p:sp>
          <p:nvSpPr>
            <p:cNvPr id="24" name="ZoneTexte 23"/>
            <p:cNvSpPr txBox="1">
              <a:spLocks noChangeArrowheads="1"/>
            </p:cNvSpPr>
            <p:nvPr/>
          </p:nvSpPr>
          <p:spPr bwMode="auto">
            <a:xfrm>
              <a:off x="4572516" y="2663909"/>
              <a:ext cx="1574284" cy="37032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E7444"/>
                </a:buClr>
                <a:buSzPct val="100000"/>
                <a:defRPr/>
              </a:pPr>
              <a:endPara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41040" y="2298351"/>
              <a:ext cx="1331476" cy="11062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423542" y="2652783"/>
              <a:ext cx="2723258" cy="370327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</a:t>
              </a:r>
              <a:r>
                <a:rPr lang="fr-FR" b="1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ère</a:t>
              </a:r>
              <a:r>
                <a: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Générale</a:t>
              </a:r>
            </a:p>
          </p:txBody>
        </p:sp>
      </p:grp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2549525" y="4308475"/>
            <a:ext cx="1574800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29" name="ZoneTexte 28"/>
          <p:cNvSpPr txBox="1">
            <a:spLocks noChangeArrowheads="1"/>
          </p:cNvSpPr>
          <p:nvPr/>
        </p:nvSpPr>
        <p:spPr bwMode="auto">
          <a:xfrm>
            <a:off x="2549525" y="4675188"/>
            <a:ext cx="1574800" cy="368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19200" y="4137025"/>
            <a:ext cx="1330325" cy="11049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401763" y="4491038"/>
            <a:ext cx="2722562" cy="3698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Terminale  Technologique</a:t>
            </a:r>
          </a:p>
        </p:txBody>
      </p:sp>
      <p:sp>
        <p:nvSpPr>
          <p:cNvPr id="33" name="ZoneTexte 32"/>
          <p:cNvSpPr txBox="1">
            <a:spLocks noChangeArrowheads="1"/>
          </p:cNvSpPr>
          <p:nvPr/>
        </p:nvSpPr>
        <p:spPr bwMode="auto">
          <a:xfrm>
            <a:off x="6311900" y="4308475"/>
            <a:ext cx="1574800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35" name="ZoneTexte 34"/>
          <p:cNvSpPr txBox="1">
            <a:spLocks noChangeArrowheads="1"/>
          </p:cNvSpPr>
          <p:nvPr/>
        </p:nvSpPr>
        <p:spPr bwMode="auto">
          <a:xfrm>
            <a:off x="6311900" y="4675188"/>
            <a:ext cx="1574800" cy="368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79988" y="4137025"/>
            <a:ext cx="1331912" cy="1104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5162550" y="4491038"/>
            <a:ext cx="2724150" cy="3698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Terminale  Générale</a:t>
            </a:r>
          </a:p>
        </p:txBody>
      </p:sp>
      <p:sp>
        <p:nvSpPr>
          <p:cNvPr id="42" name="ZoneTexte 17"/>
          <p:cNvSpPr txBox="1">
            <a:spLocks noChangeArrowheads="1"/>
          </p:cNvSpPr>
          <p:nvPr/>
        </p:nvSpPr>
        <p:spPr bwMode="auto">
          <a:xfrm>
            <a:off x="1219200" y="5667375"/>
            <a:ext cx="6843713" cy="3698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dirty="0"/>
              <a:t>Etudes post-bac</a:t>
            </a:r>
          </a:p>
        </p:txBody>
      </p:sp>
      <p:sp>
        <p:nvSpPr>
          <p:cNvPr id="42005" name="ZoneTexte 8"/>
          <p:cNvSpPr txBox="1">
            <a:spLocks noChangeArrowheads="1"/>
          </p:cNvSpPr>
          <p:nvPr/>
        </p:nvSpPr>
        <p:spPr bwMode="auto">
          <a:xfrm>
            <a:off x="2447925" y="1263650"/>
            <a:ext cx="4105275" cy="1035050"/>
          </a:xfrm>
          <a:prstGeom prst="rect">
            <a:avLst/>
          </a:prstGeom>
          <a:solidFill>
            <a:srgbClr val="95BCE5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</a:pPr>
            <a:endParaRPr lang="fr-FR" altLang="fr-FR" b="1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</a:pPr>
            <a:r>
              <a:rPr lang="fr-FR" altLang="fr-FR" b="1">
                <a:solidFill>
                  <a:srgbClr val="000000"/>
                </a:solidFill>
                <a:latin typeface="Arial" pitchFamily="34" charset="0"/>
              </a:rPr>
              <a:t>La 2de Générale et Technologique </a:t>
            </a:r>
          </a:p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</a:pPr>
            <a:endParaRPr lang="fr-FR" altLang="fr-FR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ZoneTexte 31"/>
          <p:cNvSpPr txBox="1">
            <a:spLocks noChangeArrowheads="1"/>
          </p:cNvSpPr>
          <p:nvPr/>
        </p:nvSpPr>
        <p:spPr bwMode="auto">
          <a:xfrm>
            <a:off x="1216024" y="6056313"/>
            <a:ext cx="2689225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r>
              <a: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BTS, IUT, études courtes</a:t>
            </a:r>
          </a:p>
        </p:txBody>
      </p:sp>
      <p:sp>
        <p:nvSpPr>
          <p:cNvPr id="34" name="ZoneTexte 33"/>
          <p:cNvSpPr txBox="1">
            <a:spLocks noChangeArrowheads="1"/>
          </p:cNvSpPr>
          <p:nvPr/>
        </p:nvSpPr>
        <p:spPr bwMode="auto">
          <a:xfrm>
            <a:off x="5057775" y="6046788"/>
            <a:ext cx="30099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r>
              <a: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Licence, Master, études longues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2988994" y="728250"/>
            <a:ext cx="5826983" cy="1442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Des questions ?</a:t>
            </a:r>
          </a:p>
          <a:p>
            <a:endParaRPr lang="fr-F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N’hésitez pas à poser des questions en contactant le lycée:</a:t>
            </a:r>
          </a:p>
          <a:p>
            <a:endParaRPr lang="fr-F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er 9"/>
          <p:cNvGrpSpPr/>
          <p:nvPr/>
        </p:nvGrpSpPr>
        <p:grpSpPr>
          <a:xfrm>
            <a:off x="3199681" y="1277603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092BC8A-CF22-4806-A9B3-B6BF188B2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37246" y="3318934"/>
            <a:ext cx="508000" cy="5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94F768-5A7C-4ED1-A8E6-4C6B6D809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10246" y="4056907"/>
            <a:ext cx="672100" cy="6721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25A9CD-2784-4727-A5DB-8598C98825D5}"/>
              </a:ext>
            </a:extLst>
          </p:cNvPr>
          <p:cNvSpPr txBox="1"/>
          <p:nvPr/>
        </p:nvSpPr>
        <p:spPr>
          <a:xfrm>
            <a:off x="3282345" y="4224867"/>
            <a:ext cx="578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https://condorcet.ent.auvergnerhonealpes.fr/</a:t>
            </a:r>
            <a:endParaRPr lang="fr-FR" sz="1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82CDC1B-4A7E-40B4-998D-48117027209F}"/>
              </a:ext>
            </a:extLst>
          </p:cNvPr>
          <p:cNvSpPr txBox="1"/>
          <p:nvPr/>
        </p:nvSpPr>
        <p:spPr>
          <a:xfrm>
            <a:off x="3241012" y="335703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04.72.23.15.15</a:t>
            </a:r>
            <a:endParaRPr lang="fr-FR" sz="36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752D473-7116-4ACB-A00A-59D2F4CAFE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634927" y="5013636"/>
            <a:ext cx="745067" cy="62653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240769A-565B-47BA-B473-CA4136F3043E}"/>
              </a:ext>
            </a:extLst>
          </p:cNvPr>
          <p:cNvSpPr txBox="1"/>
          <p:nvPr/>
        </p:nvSpPr>
        <p:spPr>
          <a:xfrm>
            <a:off x="3483112" y="5142237"/>
            <a:ext cx="358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ce.0693478F@ac-lyon.fr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èche vers le bas 13"/>
          <p:cNvSpPr/>
          <p:nvPr/>
        </p:nvSpPr>
        <p:spPr>
          <a:xfrm>
            <a:off x="4281488" y="1647825"/>
            <a:ext cx="385762" cy="438150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79388" y="354013"/>
            <a:ext cx="8713787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fr-FR" sz="2500" b="1" cap="all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La seconde générale et technologique</a:t>
            </a:r>
            <a:endParaRPr lang="fr-FR" sz="2500" b="1" cap="all" dirty="0"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47112" name="ZoneTexte 8"/>
          <p:cNvSpPr txBox="1">
            <a:spLocks noChangeArrowheads="1"/>
          </p:cNvSpPr>
          <p:nvPr/>
        </p:nvSpPr>
        <p:spPr bwMode="auto">
          <a:xfrm>
            <a:off x="2478088" y="1247776"/>
            <a:ext cx="4105275" cy="369332"/>
          </a:xfrm>
          <a:prstGeom prst="rect">
            <a:avLst/>
          </a:prstGeom>
          <a:solidFill>
            <a:srgbClr val="95BCE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</a:pPr>
            <a:r>
              <a:rPr lang="fr-FR" altLang="fr-FR" b="1" dirty="0">
                <a:solidFill>
                  <a:srgbClr val="000000"/>
                </a:solidFill>
                <a:latin typeface="Arial" pitchFamily="34" charset="0"/>
              </a:rPr>
              <a:t>LE TRONC COMMUN </a:t>
            </a: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239713" y="6115051"/>
            <a:ext cx="8513762" cy="338554"/>
          </a:xfrm>
          <a:prstGeom prst="rect">
            <a:avLst/>
          </a:prstGeom>
          <a:solidFill>
            <a:srgbClr val="95BCE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</a:pP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</a:rPr>
              <a:t>Décision du </a:t>
            </a:r>
            <a:r>
              <a:rPr lang="fr-FR" altLang="fr-FR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>conseil de classe </a:t>
            </a: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</a:rPr>
              <a:t>: voie </a:t>
            </a:r>
            <a:r>
              <a:rPr lang="fr-FR" altLang="fr-FR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>GENERALE </a:t>
            </a: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</a:rPr>
              <a:t>ou voie </a:t>
            </a:r>
            <a:r>
              <a:rPr lang="fr-FR" altLang="fr-FR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>TECHNOLOGIQUE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èche vers le bas 13"/>
          <p:cNvSpPr/>
          <p:nvPr/>
        </p:nvSpPr>
        <p:spPr>
          <a:xfrm>
            <a:off x="4281488" y="1647825"/>
            <a:ext cx="385762" cy="438150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79388" y="354013"/>
            <a:ext cx="8713787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fr-FR" sz="2500" b="1" cap="all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La seconde générale et technologique</a:t>
            </a:r>
            <a:endParaRPr lang="fr-FR" sz="2500" b="1" cap="all" dirty="0"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5588" y="1851025"/>
            <a:ext cx="8548687" cy="32932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EE7444"/>
              </a:buClr>
              <a:buSzPct val="100000"/>
              <a:defRPr/>
            </a:pPr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La personnalisation du parcours : les nouveautés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fr-FR" sz="1600" b="1" u="sng" dirty="0">
                <a:sym typeface="Wingdings"/>
              </a:rPr>
              <a:t></a:t>
            </a:r>
            <a:r>
              <a:rPr lang="fr-FR" sz="1600" b="1" u="sng" dirty="0"/>
              <a:t>Test de positionnement</a:t>
            </a:r>
            <a:r>
              <a:rPr lang="fr-FR" sz="1600" b="1" dirty="0"/>
              <a:t> :</a:t>
            </a:r>
          </a:p>
          <a:p>
            <a:pPr>
              <a:lnSpc>
                <a:spcPct val="120000"/>
              </a:lnSpc>
              <a:defRPr/>
            </a:pPr>
            <a:r>
              <a:rPr lang="fr-FR" sz="1400" dirty="0">
                <a:sym typeface="Wingdings"/>
              </a:rPr>
              <a:t></a:t>
            </a:r>
            <a:r>
              <a:rPr lang="fr-FR" sz="1400" dirty="0"/>
              <a:t> Début de l’année de seconde</a:t>
            </a:r>
          </a:p>
          <a:p>
            <a:pPr>
              <a:lnSpc>
                <a:spcPct val="120000"/>
              </a:lnSpc>
              <a:defRPr/>
            </a:pPr>
            <a:r>
              <a:rPr lang="fr-FR" sz="1400" dirty="0">
                <a:sym typeface="Wingdings"/>
              </a:rPr>
              <a:t>Objectif : I</a:t>
            </a:r>
            <a:r>
              <a:rPr lang="fr-FR" sz="1400" dirty="0"/>
              <a:t>dentification des acquis et des besoins.</a:t>
            </a:r>
            <a:br>
              <a:rPr lang="fr-FR" sz="1400" dirty="0"/>
            </a:br>
            <a:r>
              <a:rPr lang="fr-FR" sz="1400" dirty="0"/>
              <a:t>	</a:t>
            </a:r>
            <a:r>
              <a:rPr lang="fr-FR" sz="1400" i="1" dirty="0"/>
              <a:t>Résultats anonymes, personnels, uniquement partagés avec les professeurs concernés et la famille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fr-FR" sz="1600" b="1" u="sng" dirty="0"/>
              <a:t>Accompagnement personnalisé</a:t>
            </a:r>
            <a:r>
              <a:rPr lang="fr-FR" sz="1600" b="1" dirty="0"/>
              <a:t> :</a:t>
            </a:r>
          </a:p>
          <a:p>
            <a:pPr>
              <a:lnSpc>
                <a:spcPct val="120000"/>
              </a:lnSpc>
              <a:defRPr/>
            </a:pPr>
            <a:r>
              <a:rPr lang="fr-FR" sz="1400" dirty="0">
                <a:sym typeface="Wingdings"/>
              </a:rPr>
              <a:t> </a:t>
            </a:r>
            <a:r>
              <a:rPr lang="fr-FR" sz="1400" dirty="0"/>
              <a:t>En fonction des besoins de l’élève ( notamment maîtrise de l’expression écrite et orale)</a:t>
            </a:r>
          </a:p>
          <a:p>
            <a:pPr marL="177800" lvl="1" indent="-177800">
              <a:lnSpc>
                <a:spcPct val="120000"/>
              </a:lnSpc>
              <a:buSzPct val="100000"/>
              <a:buNone/>
              <a:defRPr/>
            </a:pPr>
            <a:r>
              <a:rPr lang="fr-FR" sz="1600" b="1" u="sng" dirty="0">
                <a:sym typeface="Wingdings"/>
              </a:rPr>
              <a:t></a:t>
            </a:r>
            <a:r>
              <a:rPr lang="fr-FR" sz="1600" b="1" u="sng" dirty="0"/>
              <a:t>Temps consacré à l’orientation</a:t>
            </a:r>
            <a:r>
              <a:rPr lang="fr-FR" sz="1600" b="1" dirty="0"/>
              <a:t>: </a:t>
            </a:r>
          </a:p>
          <a:p>
            <a:pPr marL="177800" lvl="1" indent="-177800">
              <a:lnSpc>
                <a:spcPct val="120000"/>
              </a:lnSpc>
              <a:buSzPct val="100000"/>
              <a:buNone/>
              <a:defRPr/>
            </a:pPr>
            <a:r>
              <a:rPr lang="fr-FR" sz="16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54h </a:t>
            </a:r>
            <a:r>
              <a:rPr lang="fr-FR" sz="1400" dirty="0">
                <a:solidFill>
                  <a:prstClr val="black"/>
                </a:solidFill>
                <a:ea typeface="Roboto" panose="02000000000000000000" pitchFamily="2" charset="0"/>
              </a:rPr>
              <a:t>(semaine de l’orientation, vie de classe, accompagnement personnalisé….)</a:t>
            </a:r>
            <a:endParaRPr lang="fr-FR" sz="1600" b="1" u="sng" dirty="0"/>
          </a:p>
          <a:p>
            <a:pPr marL="152400">
              <a:buSzTx/>
              <a:defRPr/>
            </a:pPr>
            <a:r>
              <a:rPr lang="fr-FR" sz="1400" dirty="0">
                <a:sym typeface="Wingdings"/>
              </a:rPr>
              <a:t> </a:t>
            </a:r>
            <a:r>
              <a:rPr lang="fr-FR" sz="1400" dirty="0"/>
              <a:t>Pour le choix de la voie générale ou technologique</a:t>
            </a:r>
          </a:p>
          <a:p>
            <a:pPr marL="152400">
              <a:buSzTx/>
              <a:defRPr/>
            </a:pPr>
            <a:r>
              <a:rPr lang="fr-FR" sz="1400" dirty="0">
                <a:sym typeface="Wingdings"/>
              </a:rPr>
              <a:t> </a:t>
            </a:r>
            <a:r>
              <a:rPr lang="fr-FR" sz="1400" dirty="0"/>
              <a:t>Pour le choix des trois enseignements de spécialité  en voie générale ou sa série technologique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cs typeface="+mn-cs"/>
            </a:endParaRPr>
          </a:p>
        </p:txBody>
      </p:sp>
      <p:sp>
        <p:nvSpPr>
          <p:cNvPr id="47111" name="ZoneTexte 7"/>
          <p:cNvSpPr txBox="1">
            <a:spLocks noChangeArrowheads="1"/>
          </p:cNvSpPr>
          <p:nvPr/>
        </p:nvSpPr>
        <p:spPr bwMode="auto">
          <a:xfrm>
            <a:off x="249238" y="5246688"/>
            <a:ext cx="8551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b="1" dirty="0"/>
              <a:t>Au cours de l’année de seconde, chaque élève réfléchit à la suite de son parcours</a:t>
            </a:r>
          </a:p>
        </p:txBody>
      </p:sp>
      <p:sp>
        <p:nvSpPr>
          <p:cNvPr id="47112" name="ZoneTexte 8"/>
          <p:cNvSpPr txBox="1">
            <a:spLocks noChangeArrowheads="1"/>
          </p:cNvSpPr>
          <p:nvPr/>
        </p:nvSpPr>
        <p:spPr bwMode="auto">
          <a:xfrm>
            <a:off x="2478088" y="1247776"/>
            <a:ext cx="4105275" cy="369332"/>
          </a:xfrm>
          <a:prstGeom prst="rect">
            <a:avLst/>
          </a:prstGeom>
          <a:solidFill>
            <a:srgbClr val="95BCE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</a:pPr>
            <a:r>
              <a:rPr lang="fr-FR" altLang="fr-FR" b="1" dirty="0">
                <a:solidFill>
                  <a:srgbClr val="000000"/>
                </a:solidFill>
                <a:latin typeface="Arial" pitchFamily="34" charset="0"/>
              </a:rPr>
              <a:t>LE TRONC COMMUN </a:t>
            </a: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239713" y="6115051"/>
            <a:ext cx="8513762" cy="338554"/>
          </a:xfrm>
          <a:prstGeom prst="rect">
            <a:avLst/>
          </a:prstGeom>
          <a:solidFill>
            <a:srgbClr val="95BCE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</a:pP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</a:rPr>
              <a:t>Décision du </a:t>
            </a:r>
            <a:r>
              <a:rPr lang="fr-FR" altLang="fr-FR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>conseil de classe </a:t>
            </a: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</a:rPr>
              <a:t>: voie </a:t>
            </a:r>
            <a:r>
              <a:rPr lang="fr-FR" altLang="fr-FR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>GENERALE </a:t>
            </a: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</a:rPr>
              <a:t>ou voie </a:t>
            </a:r>
            <a:r>
              <a:rPr lang="fr-FR" altLang="fr-FR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>TECHNOLOGIQUE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79388" y="354013"/>
            <a:ext cx="8713787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fr-FR" sz="2500" b="1" cap="all" dirty="0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La seconde générale et technologique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395288" y="1268413"/>
            <a:ext cx="4032779" cy="4653582"/>
          </a:xfrm>
          <a:prstGeom prst="rect">
            <a:avLst/>
          </a:prstGeom>
          <a:solidFill>
            <a:srgbClr val="95BCE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r>
              <a: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LE TRONC COMMUN </a:t>
            </a:r>
          </a:p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r>
              <a: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Pour Tous</a:t>
            </a:r>
          </a:p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Français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Histoire – géographie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Langue vivante A et langue vivante B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Roboto" pitchFamily="2" charset="0"/>
              </a:rPr>
              <a:t>Sciences économiques et sociales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Mathématiques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Physique – chimie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Sciences de la vie et de la Terre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Education physique et sportive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Enseignement moral et civique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Roboto" pitchFamily="2" charset="0"/>
              </a:rPr>
              <a:t>Sciences numériques et technologie</a:t>
            </a:r>
          </a:p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4652963" y="1268413"/>
            <a:ext cx="4105275" cy="53430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r>
              <a: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Possible…. Mais pas obligatoire </a:t>
            </a:r>
          </a:p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  <a:p>
            <a:pPr marL="463550" lvl="1" indent="-285750" algn="ctr">
              <a:spcBef>
                <a:spcPct val="20000"/>
              </a:spcBef>
              <a:buClr>
                <a:srgbClr val="EE7444"/>
              </a:buClr>
              <a:defRPr/>
            </a:pP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Une option de l’enseignement général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 Théâtre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 EPS ou LCA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                                </a:t>
            </a:r>
            <a:r>
              <a:rPr lang="fr-FR" altLang="fr-FR" sz="4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+</a:t>
            </a:r>
          </a:p>
          <a:p>
            <a:pPr marL="463550" lvl="1" indent="-285750" algn="ctr">
              <a:spcBef>
                <a:spcPct val="20000"/>
              </a:spcBef>
              <a:buClr>
                <a:srgbClr val="EE7444"/>
              </a:buClr>
              <a:defRPr/>
            </a:pP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Une option technologique 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Sciences de l’Ingénieur et Création et Innovation Technologiques : SI/CIT</a:t>
            </a:r>
          </a:p>
          <a:p>
            <a:pPr marL="463550" lvl="1" indent="-285750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Management et Gestion</a:t>
            </a:r>
          </a:p>
          <a:p>
            <a:pPr marL="463550" lvl="1" indent="-285750" algn="ctr">
              <a:spcBef>
                <a:spcPct val="20000"/>
              </a:spcBef>
              <a:buClr>
                <a:srgbClr val="EE7444"/>
              </a:buClr>
              <a:defRPr/>
            </a:pPr>
            <a:r>
              <a:rPr lang="fr-FR" altLang="fr-FR" sz="4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 +               </a:t>
            </a:r>
          </a:p>
          <a:p>
            <a:pPr marL="463550" lvl="1" indent="-285750" algn="ctr">
              <a:spcBef>
                <a:spcPct val="20000"/>
              </a:spcBef>
              <a:buClr>
                <a:srgbClr val="EE7444"/>
              </a:buClr>
              <a:defRPr/>
            </a:pP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Langue Vivante C</a:t>
            </a:r>
          </a:p>
          <a:p>
            <a:pPr marL="463550" lvl="1" indent="-285750" algn="ctr">
              <a:spcBef>
                <a:spcPct val="20000"/>
              </a:spcBef>
              <a:buClr>
                <a:srgbClr val="EE7444"/>
              </a:buClr>
              <a:buFont typeface="Wingdings" pitchFamily="2" charset="2"/>
              <a:buChar char="§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ea typeface="Roboto" pitchFamily="2" charset="0"/>
              </a:rPr>
              <a:t>Italien ou Portugais</a:t>
            </a:r>
          </a:p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Espace réservé du contenu 2"/>
          <p:cNvSpPr>
            <a:spLocks noGrp="1"/>
          </p:cNvSpPr>
          <p:nvPr>
            <p:ph idx="1"/>
          </p:nvPr>
        </p:nvSpPr>
        <p:spPr>
          <a:xfrm>
            <a:off x="805401" y="1914448"/>
            <a:ext cx="7881400" cy="4525963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pitchFamily="34" charset="0"/>
              <a:buChar char="■"/>
            </a:pPr>
            <a:endParaRPr lang="fr-FR" altLang="fr-FR" sz="1800"/>
          </a:p>
        </p:txBody>
      </p:sp>
      <p:pic>
        <p:nvPicPr>
          <p:cNvPr id="51205" name="Picture 2" descr="M:\str-delcom\BAC 2021\PPT\PPT RECTEURS POUR REUNION CHEFS ETAB RENTREE 2018\Imagediapo16retouc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06513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12725" y="1230313"/>
            <a:ext cx="2459038" cy="229711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592638" y="1230313"/>
            <a:ext cx="2579687" cy="39925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714875" y="2541588"/>
            <a:ext cx="2274888" cy="852487"/>
          </a:xfrm>
          <a:prstGeom prst="rect">
            <a:avLst/>
          </a:prstGeom>
          <a:solidFill>
            <a:schemeClr val="accent6">
              <a:lumMod val="50000"/>
              <a:alpha val="22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714875" y="4095750"/>
            <a:ext cx="2274888" cy="385763"/>
          </a:xfrm>
          <a:prstGeom prst="rect">
            <a:avLst/>
          </a:prstGeom>
          <a:solidFill>
            <a:schemeClr val="accent6">
              <a:lumMod val="50000"/>
              <a:alpha val="22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714875" y="4705350"/>
            <a:ext cx="2274888" cy="254000"/>
          </a:xfrm>
          <a:prstGeom prst="rect">
            <a:avLst/>
          </a:prstGeom>
          <a:solidFill>
            <a:schemeClr val="accent6">
              <a:lumMod val="50000"/>
              <a:alpha val="22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714875" y="3709988"/>
            <a:ext cx="2274888" cy="192087"/>
          </a:xfrm>
          <a:prstGeom prst="rect">
            <a:avLst/>
          </a:prstGeom>
          <a:solidFill>
            <a:schemeClr val="accent6">
              <a:lumMod val="50000"/>
              <a:alpha val="22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849438" y="5081588"/>
            <a:ext cx="1127125" cy="376237"/>
          </a:xfrm>
          <a:prstGeom prst="ellipse">
            <a:avLst/>
          </a:prstGeom>
          <a:solidFill>
            <a:srgbClr val="C00000">
              <a:alpha val="20000"/>
            </a:srgbClr>
          </a:solidFill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2489200" y="5441950"/>
            <a:ext cx="436563" cy="249238"/>
          </a:xfrm>
          <a:prstGeom prst="ellipse">
            <a:avLst/>
          </a:prstGeom>
          <a:solidFill>
            <a:srgbClr val="C00000">
              <a:alpha val="20000"/>
            </a:srgbClr>
          </a:solidFill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1849438" y="5818188"/>
            <a:ext cx="1076325" cy="461962"/>
          </a:xfrm>
          <a:prstGeom prst="ellipse">
            <a:avLst/>
          </a:prstGeom>
          <a:solidFill>
            <a:srgbClr val="C00000">
              <a:alpha val="20000"/>
            </a:srgbClr>
          </a:solidFill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098799" y="4818489"/>
            <a:ext cx="1341438" cy="15989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1992313" y="5470525"/>
            <a:ext cx="436562" cy="247650"/>
          </a:xfrm>
          <a:prstGeom prst="ellipse">
            <a:avLst/>
          </a:prstGeom>
          <a:solidFill>
            <a:srgbClr val="C00000">
              <a:alpha val="20000"/>
            </a:srgbClr>
          </a:solidFill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3000" dirty="0"/>
              <a:t>La voie</a:t>
            </a:r>
            <a:br>
              <a:rPr lang="fr-FR" sz="3000" dirty="0"/>
            </a:br>
            <a:r>
              <a:rPr lang="fr-FR" sz="3000" dirty="0"/>
              <a:t>générale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975" y="1219200"/>
            <a:ext cx="2476500" cy="2305050"/>
          </a:xfrm>
          <a:prstGeom prst="rect">
            <a:avLst/>
          </a:prstGeom>
          <a:solidFill>
            <a:schemeClr val="accent5">
              <a:lumMod val="50000"/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42"/>
          <p:cNvGrpSpPr/>
          <p:nvPr/>
        </p:nvGrpSpPr>
        <p:grpSpPr>
          <a:xfrm>
            <a:off x="2535239" y="228600"/>
            <a:ext cx="6284912" cy="881062"/>
            <a:chOff x="935038" y="2298700"/>
            <a:chExt cx="7742237" cy="1106488"/>
          </a:xfrm>
        </p:grpSpPr>
        <p:sp>
          <p:nvSpPr>
            <p:cNvPr id="37" name="ZoneTexte 36"/>
            <p:cNvSpPr txBox="1">
              <a:spLocks noChangeArrowheads="1"/>
            </p:cNvSpPr>
            <p:nvPr/>
          </p:nvSpPr>
          <p:spPr bwMode="auto">
            <a:xfrm>
              <a:off x="4572000" y="2298700"/>
              <a:ext cx="4105275" cy="3683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E7444"/>
                </a:buClr>
                <a:buSzPct val="100000"/>
                <a:defRPr/>
              </a:pPr>
              <a:endPara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endParaRPr>
            </a:p>
          </p:txBody>
        </p:sp>
        <p:sp>
          <p:nvSpPr>
            <p:cNvPr id="38" name="ZoneTexte 37"/>
            <p:cNvSpPr txBox="1">
              <a:spLocks noChangeArrowheads="1"/>
            </p:cNvSpPr>
            <p:nvPr/>
          </p:nvSpPr>
          <p:spPr bwMode="auto">
            <a:xfrm>
              <a:off x="4572000" y="3035300"/>
              <a:ext cx="4105275" cy="36988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E7444"/>
                </a:buClr>
                <a:buSzPct val="100000"/>
                <a:defRPr/>
              </a:pPr>
              <a:endPara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endParaRPr>
            </a:p>
          </p:txBody>
        </p:sp>
        <p:sp>
          <p:nvSpPr>
            <p:cNvPr id="39" name="ZoneTexte 38"/>
            <p:cNvSpPr txBox="1">
              <a:spLocks noChangeArrowheads="1"/>
            </p:cNvSpPr>
            <p:nvPr/>
          </p:nvSpPr>
          <p:spPr bwMode="auto">
            <a:xfrm>
              <a:off x="4572000" y="2663825"/>
              <a:ext cx="4105275" cy="36988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E7444"/>
                </a:buClr>
                <a:buSzPct val="100000"/>
                <a:defRPr/>
              </a:pPr>
              <a:endPara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35038" y="2298700"/>
              <a:ext cx="3636962" cy="11064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452563" y="2490788"/>
              <a:ext cx="2722562" cy="646112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TRONC   COMMUN d’enseignement général 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303838" y="2652713"/>
              <a:ext cx="2722562" cy="369887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3 spécialités au choix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79B938E-A20A-49E6-9E80-39FD6442F33C}"/>
              </a:ext>
            </a:extLst>
          </p:cNvPr>
          <p:cNvSpPr/>
          <p:nvPr/>
        </p:nvSpPr>
        <p:spPr>
          <a:xfrm>
            <a:off x="4714875" y="3429001"/>
            <a:ext cx="2274888" cy="239716"/>
          </a:xfrm>
          <a:prstGeom prst="rect">
            <a:avLst/>
          </a:prstGeom>
          <a:solidFill>
            <a:schemeClr val="accent6">
              <a:lumMod val="50000"/>
              <a:alpha val="22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DB19E7-5487-433E-B754-257A38A99A26}"/>
              </a:ext>
            </a:extLst>
          </p:cNvPr>
          <p:cNvSpPr/>
          <p:nvPr/>
        </p:nvSpPr>
        <p:spPr>
          <a:xfrm>
            <a:off x="4714874" y="4552345"/>
            <a:ext cx="2274888" cy="111734"/>
          </a:xfrm>
          <a:prstGeom prst="rect">
            <a:avLst/>
          </a:prstGeom>
          <a:solidFill>
            <a:schemeClr val="accent6">
              <a:lumMod val="50000"/>
              <a:alpha val="22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7EF8F521-0988-4820-89B8-2FE992BFB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1" y="1260143"/>
            <a:ext cx="8530942" cy="5274240"/>
          </a:xfrm>
        </p:spPr>
      </p:pic>
      <p:pic>
        <p:nvPicPr>
          <p:cNvPr id="52228" name="Picture 2" descr="M:\str-delcom\BAC 2021\PPT\PPT RECTEURS POUR REUNION CHEFS ETAB RENTREE 2018\Imagediapo17retouch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" y="6940769"/>
            <a:ext cx="8351838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1475" y="1673225"/>
            <a:ext cx="2189163" cy="22955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043363" y="1487488"/>
            <a:ext cx="4557712" cy="50022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165600" y="1781094"/>
            <a:ext cx="4195763" cy="628153"/>
          </a:xfrm>
          <a:prstGeom prst="rect">
            <a:avLst/>
          </a:prstGeom>
          <a:solidFill>
            <a:schemeClr val="accent4">
              <a:alpha val="22000"/>
            </a:schemeClr>
          </a:solidFill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165600" y="3759200"/>
            <a:ext cx="4195763" cy="717550"/>
          </a:xfrm>
          <a:prstGeom prst="rect">
            <a:avLst/>
          </a:prstGeom>
          <a:solidFill>
            <a:schemeClr val="accent4">
              <a:alpha val="22000"/>
            </a:schemeClr>
          </a:solidFill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04862" y="182563"/>
            <a:ext cx="7881938" cy="1287462"/>
          </a:xfrm>
        </p:spPr>
        <p:txBody>
          <a:bodyPr/>
          <a:lstStyle/>
          <a:p>
            <a:pPr>
              <a:defRPr/>
            </a:pPr>
            <a:r>
              <a:rPr lang="fr-FR" sz="3000" dirty="0"/>
              <a:t>La voie</a:t>
            </a:r>
            <a:br>
              <a:rPr lang="fr-FR" sz="3000" dirty="0"/>
            </a:br>
            <a:r>
              <a:rPr lang="fr-FR" sz="3000" dirty="0"/>
              <a:t>technologique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3230564" y="114299"/>
            <a:ext cx="5561011" cy="1142674"/>
            <a:chOff x="3230563" y="0"/>
            <a:chExt cx="7742237" cy="1104900"/>
          </a:xfrm>
        </p:grpSpPr>
        <p:sp>
          <p:nvSpPr>
            <p:cNvPr id="10" name="ZoneTexte 9"/>
            <p:cNvSpPr txBox="1">
              <a:spLocks noChangeArrowheads="1"/>
            </p:cNvSpPr>
            <p:nvPr/>
          </p:nvSpPr>
          <p:spPr bwMode="auto">
            <a:xfrm>
              <a:off x="6867525" y="0"/>
              <a:ext cx="4105275" cy="3683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E7444"/>
                </a:buClr>
                <a:buSzPct val="100000"/>
                <a:defRPr/>
              </a:pPr>
              <a:endPara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endParaRPr>
            </a:p>
          </p:txBody>
        </p:sp>
        <p:sp>
          <p:nvSpPr>
            <p:cNvPr id="12" name="ZoneTexte 11"/>
            <p:cNvSpPr txBox="1">
              <a:spLocks noChangeArrowheads="1"/>
            </p:cNvSpPr>
            <p:nvPr/>
          </p:nvSpPr>
          <p:spPr bwMode="auto">
            <a:xfrm>
              <a:off x="6867525" y="736600"/>
              <a:ext cx="4105275" cy="3683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E7444"/>
                </a:buClr>
                <a:buSzPct val="100000"/>
                <a:defRPr/>
              </a:pPr>
              <a:endPara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endParaRPr>
            </a:p>
          </p:txBody>
        </p:sp>
        <p:sp>
          <p:nvSpPr>
            <p:cNvPr id="13" name="ZoneTexte 12"/>
            <p:cNvSpPr txBox="1">
              <a:spLocks noChangeArrowheads="1"/>
            </p:cNvSpPr>
            <p:nvPr/>
          </p:nvSpPr>
          <p:spPr bwMode="auto">
            <a:xfrm>
              <a:off x="6867525" y="365125"/>
              <a:ext cx="4105275" cy="36988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E7444"/>
                </a:buClr>
                <a:buSzPct val="100000"/>
                <a:defRPr/>
              </a:pPr>
              <a:endParaRPr lang="fr-FR" altLang="fr-FR" b="1" dirty="0">
                <a:solidFill>
                  <a:srgbClr val="000000"/>
                </a:solidFill>
                <a:latin typeface="Arial" pitchFamily="34" charset="0"/>
                <a:ea typeface="Roboto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30563" y="0"/>
              <a:ext cx="3636962" cy="11049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749675" y="192088"/>
              <a:ext cx="2722562" cy="803526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TRONC   COMMUN d’enseignement technologique 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599363" y="354013"/>
              <a:ext cx="2722562" cy="5654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3 spécialités selon la série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00049" y="1638300"/>
            <a:ext cx="2143125" cy="2305050"/>
          </a:xfrm>
          <a:prstGeom prst="rect">
            <a:avLst/>
          </a:prstGeom>
          <a:solidFill>
            <a:schemeClr val="accent5">
              <a:lumMod val="50000"/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00" y="631825"/>
            <a:ext cx="8408988" cy="1285875"/>
          </a:xfrm>
        </p:spPr>
        <p:txBody>
          <a:bodyPr/>
          <a:lstStyle/>
          <a:p>
            <a:pPr>
              <a:defRPr/>
            </a:pPr>
            <a:r>
              <a:rPr lang="fr-FR" sz="3400" dirty="0"/>
              <a:t>Les voies générales et technologiques</a:t>
            </a:r>
          </a:p>
        </p:txBody>
      </p:sp>
      <p:sp>
        <p:nvSpPr>
          <p:cNvPr id="53251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14300" y="1303338"/>
            <a:ext cx="8928100" cy="820737"/>
          </a:xfrm>
        </p:spPr>
        <p:txBody>
          <a:bodyPr/>
          <a:lstStyle/>
          <a:p>
            <a:pPr fontAlgn="base">
              <a:lnSpc>
                <a:spcPct val="300000"/>
              </a:lnSpc>
              <a:spcAft>
                <a:spcPct val="0"/>
              </a:spcAft>
              <a:buFont typeface="Arial" pitchFamily="34" charset="0"/>
              <a:buChar char="■"/>
            </a:pPr>
            <a:r>
              <a:rPr lang="fr-FR" altLang="fr-FR" sz="1800" dirty="0"/>
              <a:t>La classe de première générale 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4572000" y="2298700"/>
            <a:ext cx="4105275" cy="368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572000" y="3035300"/>
            <a:ext cx="4105275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4572000" y="2663825"/>
            <a:ext cx="4105275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5038" y="2298700"/>
            <a:ext cx="3636962" cy="1106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452563" y="2490788"/>
            <a:ext cx="2722562" cy="64611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TRONC   COMMUN d’enseignement général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03838" y="2652713"/>
            <a:ext cx="2722562" cy="3698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 spécialités au choix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4591050" y="4492625"/>
            <a:ext cx="4105275" cy="368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4591050" y="5229225"/>
            <a:ext cx="4105275" cy="368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4591050" y="4857750"/>
            <a:ext cx="4105275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4088" y="4492625"/>
            <a:ext cx="3636962" cy="11049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473200" y="4684713"/>
            <a:ext cx="2722563" cy="9223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TRONC   COMMUN d’enseignement technologique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322888" y="4846638"/>
            <a:ext cx="2722562" cy="369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 spécialités selon la série</a:t>
            </a:r>
          </a:p>
        </p:txBody>
      </p:sp>
      <p:sp>
        <p:nvSpPr>
          <p:cNvPr id="53265" name="Espace réservé du texte 2"/>
          <p:cNvSpPr txBox="1">
            <a:spLocks/>
          </p:cNvSpPr>
          <p:nvPr/>
        </p:nvSpPr>
        <p:spPr bwMode="auto">
          <a:xfrm>
            <a:off x="93663" y="3597275"/>
            <a:ext cx="8928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>
              <a:lnSpc>
                <a:spcPct val="300000"/>
              </a:lnSpc>
              <a:spcBef>
                <a:spcPct val="200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</a:pPr>
            <a:r>
              <a:rPr lang="fr-FR" altLang="fr-FR">
                <a:latin typeface="Arial" pitchFamily="34" charset="0"/>
              </a:rPr>
              <a:t>La classe de première technologique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266700" y="631825"/>
            <a:ext cx="8408988" cy="1285875"/>
          </a:xfrm>
        </p:spPr>
        <p:txBody>
          <a:bodyPr/>
          <a:lstStyle/>
          <a:p>
            <a:pPr>
              <a:defRPr/>
            </a:pPr>
            <a:r>
              <a:rPr lang="fr-FR" dirty="0"/>
              <a:t>Les voies générales et technologiques</a:t>
            </a:r>
          </a:p>
        </p:txBody>
      </p:sp>
      <p:sp>
        <p:nvSpPr>
          <p:cNvPr id="54274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4868863" y="1303338"/>
            <a:ext cx="8928100" cy="820737"/>
          </a:xfrm>
        </p:spPr>
        <p:txBody>
          <a:bodyPr/>
          <a:lstStyle/>
          <a:p>
            <a:pPr fontAlgn="base">
              <a:lnSpc>
                <a:spcPct val="300000"/>
              </a:lnSpc>
              <a:spcAft>
                <a:spcPct val="0"/>
              </a:spcAft>
              <a:buFont typeface="Arial" pitchFamily="34" charset="0"/>
              <a:buChar char="■"/>
            </a:pPr>
            <a:r>
              <a:rPr lang="fr-FR" altLang="fr-FR" sz="1800"/>
              <a:t>La classe de terminale générale 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4572000" y="2460625"/>
            <a:ext cx="4105275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4572000" y="2827338"/>
            <a:ext cx="4105275" cy="368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5038" y="2298700"/>
            <a:ext cx="3636962" cy="1106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452563" y="2490788"/>
            <a:ext cx="2722562" cy="64611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TRONC   COMMUN d’enseignement général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03838" y="2652713"/>
            <a:ext cx="2722562" cy="3698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spécialités à conserver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4591050" y="4684713"/>
            <a:ext cx="4105275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4591050" y="5051425"/>
            <a:ext cx="4105275" cy="368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EE7444"/>
              </a:buClr>
              <a:buSzPct val="100000"/>
              <a:defRPr/>
            </a:pPr>
            <a:endParaRPr lang="fr-FR" altLang="fr-FR" b="1" dirty="0">
              <a:solidFill>
                <a:srgbClr val="000000"/>
              </a:solidFill>
              <a:latin typeface="Arial" pitchFamily="34" charset="0"/>
              <a:ea typeface="Robot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4088" y="4492625"/>
            <a:ext cx="3636962" cy="11049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473200" y="4684713"/>
            <a:ext cx="2722563" cy="9223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TRONC   COMMUN d’enseignement technologique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322888" y="4857750"/>
            <a:ext cx="2722562" cy="3698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spécialités</a:t>
            </a:r>
          </a:p>
        </p:txBody>
      </p:sp>
      <p:sp>
        <p:nvSpPr>
          <p:cNvPr id="54286" name="Espace réservé du texte 2"/>
          <p:cNvSpPr txBox="1">
            <a:spLocks/>
          </p:cNvSpPr>
          <p:nvPr/>
        </p:nvSpPr>
        <p:spPr bwMode="auto">
          <a:xfrm>
            <a:off x="4848225" y="3597275"/>
            <a:ext cx="8928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>
              <a:lnSpc>
                <a:spcPct val="300000"/>
              </a:lnSpc>
              <a:spcBef>
                <a:spcPct val="200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</a:pPr>
            <a:r>
              <a:rPr lang="fr-FR" altLang="fr-FR">
                <a:latin typeface="Arial" pitchFamily="34" charset="0"/>
              </a:rPr>
              <a:t>La classe de terminale technologique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_Modèle Powerpoint 2018 Rectorat_MEN-10-201807-183 (2).pptx" id="{41045E20-CD73-478B-9713-B899ACC48952}" vid="{F5CA63EF-472F-4CD7-90AE-5F4C2EBB1E6C}"/>
    </a:ext>
  </a:extLst>
</a:theme>
</file>

<file path=ppt/theme/theme2.xml><?xml version="1.0" encoding="utf-8"?>
<a:theme xmlns:a="http://schemas.openxmlformats.org/drawingml/2006/main" name="1_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ages de contenus">
  <a:themeElements>
    <a:clrScheme name="Charte graphique MEN">
      <a:dk1>
        <a:sysClr val="windowText" lastClr="000000"/>
      </a:dk1>
      <a:lt1>
        <a:sysClr val="window" lastClr="FFFFFF"/>
      </a:lt1>
      <a:dk2>
        <a:srgbClr val="8B2934"/>
      </a:dk2>
      <a:lt2>
        <a:srgbClr val="EE7444"/>
      </a:lt2>
      <a:accent1>
        <a:srgbClr val="005E8B"/>
      </a:accent1>
      <a:accent2>
        <a:srgbClr val="5AA1D8"/>
      </a:accent2>
      <a:accent3>
        <a:srgbClr val="D7AD45"/>
      </a:accent3>
      <a:accent4>
        <a:srgbClr val="EA5178"/>
      </a:accent4>
      <a:accent5>
        <a:srgbClr val="C61932"/>
      </a:accent5>
      <a:accent6>
        <a:srgbClr val="5AB88F"/>
      </a:accent6>
      <a:hlink>
        <a:srgbClr val="748F2A"/>
      </a:hlink>
      <a:folHlink>
        <a:srgbClr val="5AB88F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page de sous-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MOD_Modèle Powerpoint 2018 Rectorat_MEN-10-201807-183</Template>
  <TotalTime>1707</TotalTime>
  <Words>910</Words>
  <Application>Microsoft Office PowerPoint</Application>
  <PresentationFormat>Affichage à l'écran (4:3)</PresentationFormat>
  <Paragraphs>222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Arial Italic</vt:lpstr>
      <vt:lpstr>Calibri</vt:lpstr>
      <vt:lpstr>helvetica neue</vt:lpstr>
      <vt:lpstr>Roboto</vt:lpstr>
      <vt:lpstr>Tahoma</vt:lpstr>
      <vt:lpstr>Wingdings</vt:lpstr>
      <vt:lpstr>Thème Office</vt:lpstr>
      <vt:lpstr>1_page de presentation et de partie</vt:lpstr>
      <vt:lpstr>1_pages de contenus</vt:lpstr>
      <vt:lpstr>1_page de sous-partie</vt:lpstr>
      <vt:lpstr>Présentation PowerPoint</vt:lpstr>
      <vt:lpstr>      Le lycée GENERAL et TECHNOLOGIQUE</vt:lpstr>
      <vt:lpstr>Présentation PowerPoint</vt:lpstr>
      <vt:lpstr>Présentation PowerPoint</vt:lpstr>
      <vt:lpstr>Présentation PowerPoint</vt:lpstr>
      <vt:lpstr>La voie générale</vt:lpstr>
      <vt:lpstr>La voie technologique</vt:lpstr>
      <vt:lpstr>Les voies générales et technologiques</vt:lpstr>
      <vt:lpstr>Les voies générales et technologiques</vt:lpstr>
      <vt:lpstr>Les épreuves du baccalauréat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adjoint</dc:creator>
  <cp:lastModifiedBy>Nathalie Cournac</cp:lastModifiedBy>
  <cp:revision>96</cp:revision>
  <cp:lastPrinted>2021-01-25T07:34:01Z</cp:lastPrinted>
  <dcterms:created xsi:type="dcterms:W3CDTF">2019-03-01T07:46:54Z</dcterms:created>
  <dcterms:modified xsi:type="dcterms:W3CDTF">2024-04-28T12:57:32Z</dcterms:modified>
</cp:coreProperties>
</file>